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5"/>
  </p:notesMasterIdLst>
  <p:handoutMasterIdLst>
    <p:handoutMasterId r:id="rId26"/>
  </p:handoutMasterIdLst>
  <p:sldIdLst>
    <p:sldId id="256" r:id="rId2"/>
    <p:sldId id="330" r:id="rId3"/>
    <p:sldId id="293" r:id="rId4"/>
    <p:sldId id="295" r:id="rId5"/>
    <p:sldId id="333" r:id="rId6"/>
    <p:sldId id="331" r:id="rId7"/>
    <p:sldId id="341" r:id="rId8"/>
    <p:sldId id="343" r:id="rId9"/>
    <p:sldId id="344" r:id="rId10"/>
    <p:sldId id="365" r:id="rId11"/>
    <p:sldId id="367" r:id="rId12"/>
    <p:sldId id="368" r:id="rId13"/>
    <p:sldId id="354" r:id="rId14"/>
    <p:sldId id="371" r:id="rId15"/>
    <p:sldId id="362" r:id="rId16"/>
    <p:sldId id="361" r:id="rId17"/>
    <p:sldId id="356" r:id="rId18"/>
    <p:sldId id="372" r:id="rId19"/>
    <p:sldId id="360" r:id="rId20"/>
    <p:sldId id="345" r:id="rId21"/>
    <p:sldId id="373" r:id="rId22"/>
    <p:sldId id="363" r:id="rId23"/>
    <p:sldId id="346" r:id="rId24"/>
  </p:sldIdLst>
  <p:sldSz cx="9144000" cy="6858000" type="screen4x3"/>
  <p:notesSz cx="9945688"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notesView">
  <p:normalViewPr>
    <p:restoredLeft sz="15620"/>
    <p:restoredTop sz="98462" autoAdjust="0"/>
  </p:normalViewPr>
  <p:slideViewPr>
    <p:cSldViewPr>
      <p:cViewPr>
        <p:scale>
          <a:sx n="50" d="100"/>
          <a:sy n="50" d="100"/>
        </p:scale>
        <p:origin x="-1002" y="72"/>
      </p:cViewPr>
      <p:guideLst>
        <p:guide orient="horz" pos="2160"/>
        <p:guide pos="2880"/>
      </p:guideLst>
    </p:cSldViewPr>
  </p:slideViewPr>
  <p:notesTextViewPr>
    <p:cViewPr>
      <p:scale>
        <a:sx n="100" d="100"/>
        <a:sy n="100" d="100"/>
      </p:scale>
      <p:origin x="0" y="1548"/>
    </p:cViewPr>
  </p:notesTextViewPr>
  <p:sorterViewPr>
    <p:cViewPr>
      <p:scale>
        <a:sx n="100" d="100"/>
        <a:sy n="100" d="100"/>
      </p:scale>
      <p:origin x="0" y="9354"/>
    </p:cViewPr>
  </p:sorterViewPr>
  <p:notesViewPr>
    <p:cSldViewPr>
      <p:cViewPr>
        <p:scale>
          <a:sx n="90" d="100"/>
          <a:sy n="90" d="100"/>
        </p:scale>
        <p:origin x="-138" y="498"/>
      </p:cViewPr>
      <p:guideLst>
        <p:guide orient="horz" pos="2161"/>
        <p:guide pos="3134"/>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4" y="1"/>
            <a:ext cx="4309797" cy="342900"/>
          </a:xfrm>
          <a:prstGeom prst="rect">
            <a:avLst/>
          </a:prstGeom>
        </p:spPr>
        <p:txBody>
          <a:bodyPr vert="horz" lIns="95597" tIns="47800" rIns="95597" bIns="47800" rtlCol="0"/>
          <a:lstStyle>
            <a:lvl1pPr algn="l">
              <a:defRPr sz="1300"/>
            </a:lvl1pPr>
          </a:lstStyle>
          <a:p>
            <a:endParaRPr lang="en-GB" dirty="0"/>
          </a:p>
        </p:txBody>
      </p:sp>
      <p:sp>
        <p:nvSpPr>
          <p:cNvPr id="3" name="Date Placeholder 2"/>
          <p:cNvSpPr>
            <a:spLocks noGrp="1"/>
          </p:cNvSpPr>
          <p:nvPr>
            <p:ph type="dt" sz="quarter" idx="1"/>
          </p:nvPr>
        </p:nvSpPr>
        <p:spPr>
          <a:xfrm>
            <a:off x="5633592" y="1"/>
            <a:ext cx="4309797" cy="342900"/>
          </a:xfrm>
          <a:prstGeom prst="rect">
            <a:avLst/>
          </a:prstGeom>
        </p:spPr>
        <p:txBody>
          <a:bodyPr vert="horz" lIns="95597" tIns="47800" rIns="95597" bIns="47800" rtlCol="0"/>
          <a:lstStyle>
            <a:lvl1pPr algn="r">
              <a:defRPr sz="1300"/>
            </a:lvl1pPr>
          </a:lstStyle>
          <a:p>
            <a:fld id="{22BB625D-8FA4-4445-B0E3-165DAFBAB592}" type="datetimeFigureOut">
              <a:rPr lang="en-GB" smtClean="0"/>
              <a:pPr/>
              <a:t>15/03/2014</a:t>
            </a:fld>
            <a:endParaRPr lang="en-GB" dirty="0"/>
          </a:p>
        </p:txBody>
      </p:sp>
      <p:sp>
        <p:nvSpPr>
          <p:cNvPr id="4" name="Footer Placeholder 3"/>
          <p:cNvSpPr>
            <a:spLocks noGrp="1"/>
          </p:cNvSpPr>
          <p:nvPr>
            <p:ph type="ftr" sz="quarter" idx="2"/>
          </p:nvPr>
        </p:nvSpPr>
        <p:spPr>
          <a:xfrm>
            <a:off x="4" y="6513913"/>
            <a:ext cx="4309797" cy="342900"/>
          </a:xfrm>
          <a:prstGeom prst="rect">
            <a:avLst/>
          </a:prstGeom>
        </p:spPr>
        <p:txBody>
          <a:bodyPr vert="horz" lIns="95597" tIns="47800" rIns="95597" bIns="47800" rtlCol="0" anchor="b"/>
          <a:lstStyle>
            <a:lvl1pPr algn="l">
              <a:defRPr sz="1300"/>
            </a:lvl1pPr>
          </a:lstStyle>
          <a:p>
            <a:endParaRPr lang="en-GB" dirty="0"/>
          </a:p>
        </p:txBody>
      </p:sp>
      <p:sp>
        <p:nvSpPr>
          <p:cNvPr id="5" name="Slide Number Placeholder 4"/>
          <p:cNvSpPr>
            <a:spLocks noGrp="1"/>
          </p:cNvSpPr>
          <p:nvPr>
            <p:ph type="sldNum" sz="quarter" idx="3"/>
          </p:nvPr>
        </p:nvSpPr>
        <p:spPr>
          <a:xfrm>
            <a:off x="5633592" y="6513913"/>
            <a:ext cx="4309797" cy="342900"/>
          </a:xfrm>
          <a:prstGeom prst="rect">
            <a:avLst/>
          </a:prstGeom>
        </p:spPr>
        <p:txBody>
          <a:bodyPr vert="horz" lIns="95597" tIns="47800" rIns="95597" bIns="47800" rtlCol="0" anchor="b"/>
          <a:lstStyle>
            <a:lvl1pPr algn="r">
              <a:defRPr sz="1300"/>
            </a:lvl1pPr>
          </a:lstStyle>
          <a:p>
            <a:fld id="{3FE68675-E615-441A-B55C-72BE3B8393C4}" type="slidenum">
              <a:rPr lang="en-GB" smtClean="0"/>
              <a:pPr/>
              <a:t>‹#›</a:t>
            </a:fld>
            <a:endParaRPr lang="en-GB"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4" y="1"/>
            <a:ext cx="4309797" cy="342900"/>
          </a:xfrm>
          <a:prstGeom prst="rect">
            <a:avLst/>
          </a:prstGeom>
        </p:spPr>
        <p:txBody>
          <a:bodyPr vert="horz" lIns="95597" tIns="47800" rIns="95597" bIns="47800" rtlCol="0"/>
          <a:lstStyle>
            <a:lvl1pPr algn="l">
              <a:defRPr sz="1300"/>
            </a:lvl1pPr>
          </a:lstStyle>
          <a:p>
            <a:endParaRPr lang="en-GB" dirty="0"/>
          </a:p>
        </p:txBody>
      </p:sp>
      <p:sp>
        <p:nvSpPr>
          <p:cNvPr id="3" name="Date Placeholder 2"/>
          <p:cNvSpPr>
            <a:spLocks noGrp="1"/>
          </p:cNvSpPr>
          <p:nvPr>
            <p:ph type="dt" idx="1"/>
          </p:nvPr>
        </p:nvSpPr>
        <p:spPr>
          <a:xfrm>
            <a:off x="5633592" y="1"/>
            <a:ext cx="4309797" cy="342900"/>
          </a:xfrm>
          <a:prstGeom prst="rect">
            <a:avLst/>
          </a:prstGeom>
        </p:spPr>
        <p:txBody>
          <a:bodyPr vert="horz" lIns="95597" tIns="47800" rIns="95597" bIns="47800" rtlCol="0"/>
          <a:lstStyle>
            <a:lvl1pPr algn="r">
              <a:defRPr sz="1300"/>
            </a:lvl1pPr>
          </a:lstStyle>
          <a:p>
            <a:fld id="{835785F4-01F1-4E90-B035-8E456C65E72A}" type="datetimeFigureOut">
              <a:rPr lang="en-GB" smtClean="0"/>
              <a:pPr/>
              <a:t>15/03/2014</a:t>
            </a:fld>
            <a:endParaRPr lang="en-GB" dirty="0"/>
          </a:p>
        </p:txBody>
      </p:sp>
      <p:sp>
        <p:nvSpPr>
          <p:cNvPr id="4" name="Slide Image Placeholder 3"/>
          <p:cNvSpPr>
            <a:spLocks noGrp="1" noRot="1" noChangeAspect="1"/>
          </p:cNvSpPr>
          <p:nvPr>
            <p:ph type="sldImg" idx="2"/>
          </p:nvPr>
        </p:nvSpPr>
        <p:spPr>
          <a:xfrm>
            <a:off x="3260725" y="515938"/>
            <a:ext cx="3424238" cy="2568575"/>
          </a:xfrm>
          <a:prstGeom prst="rect">
            <a:avLst/>
          </a:prstGeom>
          <a:noFill/>
          <a:ln w="12700">
            <a:solidFill>
              <a:prstClr val="black"/>
            </a:solidFill>
          </a:ln>
        </p:spPr>
        <p:txBody>
          <a:bodyPr vert="horz" lIns="95597" tIns="47800" rIns="95597" bIns="47800" rtlCol="0" anchor="ctr"/>
          <a:lstStyle/>
          <a:p>
            <a:endParaRPr lang="en-GB" dirty="0"/>
          </a:p>
        </p:txBody>
      </p:sp>
      <p:sp>
        <p:nvSpPr>
          <p:cNvPr id="5" name="Notes Placeholder 4"/>
          <p:cNvSpPr>
            <a:spLocks noGrp="1"/>
          </p:cNvSpPr>
          <p:nvPr>
            <p:ph type="body" sz="quarter" idx="3"/>
          </p:nvPr>
        </p:nvSpPr>
        <p:spPr>
          <a:xfrm>
            <a:off x="508348" y="3212976"/>
            <a:ext cx="8784976" cy="3086100"/>
          </a:xfrm>
          <a:prstGeom prst="rect">
            <a:avLst/>
          </a:prstGeom>
        </p:spPr>
        <p:txBody>
          <a:bodyPr vert="horz" lIns="95597" tIns="47800" rIns="95597" bIns="4780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6" name="Footer Placeholder 5"/>
          <p:cNvSpPr>
            <a:spLocks noGrp="1"/>
          </p:cNvSpPr>
          <p:nvPr>
            <p:ph type="ftr" sz="quarter" idx="4"/>
          </p:nvPr>
        </p:nvSpPr>
        <p:spPr>
          <a:xfrm>
            <a:off x="4" y="6513913"/>
            <a:ext cx="4309797" cy="342900"/>
          </a:xfrm>
          <a:prstGeom prst="rect">
            <a:avLst/>
          </a:prstGeom>
        </p:spPr>
        <p:txBody>
          <a:bodyPr vert="horz" lIns="95597" tIns="47800" rIns="95597" bIns="47800" rtlCol="0" anchor="b"/>
          <a:lstStyle>
            <a:lvl1pPr algn="l">
              <a:defRPr sz="1300"/>
            </a:lvl1pPr>
          </a:lstStyle>
          <a:p>
            <a:endParaRPr lang="en-GB" dirty="0"/>
          </a:p>
        </p:txBody>
      </p:sp>
      <p:sp>
        <p:nvSpPr>
          <p:cNvPr id="7" name="Slide Number Placeholder 6"/>
          <p:cNvSpPr>
            <a:spLocks noGrp="1"/>
          </p:cNvSpPr>
          <p:nvPr>
            <p:ph type="sldNum" sz="quarter" idx="5"/>
          </p:nvPr>
        </p:nvSpPr>
        <p:spPr>
          <a:xfrm>
            <a:off x="5633592" y="6513913"/>
            <a:ext cx="4309797" cy="342900"/>
          </a:xfrm>
          <a:prstGeom prst="rect">
            <a:avLst/>
          </a:prstGeom>
        </p:spPr>
        <p:txBody>
          <a:bodyPr vert="horz" lIns="95597" tIns="47800" rIns="95597" bIns="47800" rtlCol="0" anchor="b"/>
          <a:lstStyle>
            <a:lvl1pPr algn="r">
              <a:defRPr sz="1300"/>
            </a:lvl1pPr>
          </a:lstStyle>
          <a:p>
            <a:fld id="{D41E2E7A-B880-407A-8061-6657DFF59DA4}" type="slidenum">
              <a:rPr lang="en-GB" smtClean="0"/>
              <a:pPr/>
              <a:t>‹#›</a:t>
            </a:fld>
            <a:endParaRPr lang="en-GB"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100" kern="1200">
        <a:solidFill>
          <a:schemeClr val="tx1"/>
        </a:solidFill>
        <a:latin typeface="+mn-lt"/>
        <a:ea typeface="+mn-ea"/>
        <a:cs typeface="+mn-cs"/>
      </a:defRPr>
    </a:lvl1pPr>
    <a:lvl2pPr marL="457200" algn="l" defTabSz="914400" rtl="0" eaLnBrk="1" latinLnBrk="0" hangingPunct="1">
      <a:defRPr sz="1100" kern="1200">
        <a:solidFill>
          <a:schemeClr val="tx1"/>
        </a:solidFill>
        <a:latin typeface="+mn-lt"/>
        <a:ea typeface="+mn-ea"/>
        <a:cs typeface="+mn-cs"/>
      </a:defRPr>
    </a:lvl2pPr>
    <a:lvl3pPr marL="914400" algn="l" defTabSz="914400" rtl="0" eaLnBrk="1" latinLnBrk="0" hangingPunct="1">
      <a:defRPr sz="1100" kern="1200">
        <a:solidFill>
          <a:schemeClr val="tx1"/>
        </a:solidFill>
        <a:latin typeface="+mn-lt"/>
        <a:ea typeface="+mn-ea"/>
        <a:cs typeface="+mn-cs"/>
      </a:defRPr>
    </a:lvl3pPr>
    <a:lvl4pPr marL="1371600" algn="l" defTabSz="914400" rtl="0" eaLnBrk="1" latinLnBrk="0" hangingPunct="1">
      <a:defRPr sz="1100" kern="1200">
        <a:solidFill>
          <a:schemeClr val="tx1"/>
        </a:solidFill>
        <a:latin typeface="+mn-lt"/>
        <a:ea typeface="+mn-ea"/>
        <a:cs typeface="+mn-cs"/>
      </a:defRPr>
    </a:lvl4pPr>
    <a:lvl5pPr marL="1828800" algn="l" defTabSz="914400" rtl="0" eaLnBrk="1" latinLnBrk="0" hangingPunct="1">
      <a:defRPr sz="11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smtClean="0"/>
          </a:p>
          <a:p>
            <a:endParaRPr lang="en-GB" dirty="0"/>
          </a:p>
        </p:txBody>
      </p:sp>
      <p:sp>
        <p:nvSpPr>
          <p:cNvPr id="4" name="Slide Number Placeholder 3"/>
          <p:cNvSpPr>
            <a:spLocks noGrp="1"/>
          </p:cNvSpPr>
          <p:nvPr>
            <p:ph type="sldNum" sz="quarter" idx="10"/>
          </p:nvPr>
        </p:nvSpPr>
        <p:spPr/>
        <p:txBody>
          <a:bodyPr/>
          <a:lstStyle/>
          <a:p>
            <a:fld id="{D41E2E7A-B880-407A-8061-6657DFF59DA4}" type="slidenum">
              <a:rPr lang="en-GB" smtClean="0"/>
              <a:pPr/>
              <a:t>1</a:t>
            </a:fld>
            <a:endParaRPr lang="en-GB"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a:ln/>
        </p:spPr>
      </p:sp>
      <p:sp>
        <p:nvSpPr>
          <p:cNvPr id="29699" name="Notes Placeholder 2"/>
          <p:cNvSpPr>
            <a:spLocks noGrp="1"/>
          </p:cNvSpPr>
          <p:nvPr>
            <p:ph type="body" idx="1"/>
          </p:nvPr>
        </p:nvSpPr>
        <p:spPr>
          <a:noFill/>
          <a:ln/>
        </p:spPr>
        <p:txBody>
          <a:bodyPr/>
          <a:lstStyle/>
          <a:p>
            <a:r>
              <a:rPr lang="en-GB" dirty="0" smtClean="0"/>
              <a:t>Some factors that have allowed the corporation to become dominant in modern times.</a:t>
            </a:r>
          </a:p>
          <a:p>
            <a:endParaRPr lang="en-GB" dirty="0" smtClean="0"/>
          </a:p>
          <a:p>
            <a:endParaRPr lang="en-GB" dirty="0" smtClean="0"/>
          </a:p>
          <a:p>
            <a:endParaRPr lang="en-US" dirty="0" smtClean="0"/>
          </a:p>
        </p:txBody>
      </p:sp>
      <p:sp>
        <p:nvSpPr>
          <p:cNvPr id="29700" name="Slide Number Placeholder 3"/>
          <p:cNvSpPr>
            <a:spLocks noGrp="1"/>
          </p:cNvSpPr>
          <p:nvPr>
            <p:ph type="sldNum" sz="quarter" idx="5"/>
          </p:nvPr>
        </p:nvSpPr>
        <p:spPr>
          <a:noFill/>
        </p:spPr>
        <p:txBody>
          <a:bodyPr/>
          <a:lstStyle/>
          <a:p>
            <a:fld id="{2FAE8C48-5663-46D2-A3E6-AD78B5A926AB}" type="slidenum">
              <a:rPr lang="en-GB" smtClean="0"/>
              <a:pPr/>
              <a:t>10</a:t>
            </a:fld>
            <a:endParaRPr lang="en-GB" dirty="0"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a:ln/>
        </p:spPr>
      </p:sp>
      <p:sp>
        <p:nvSpPr>
          <p:cNvPr id="29699" name="Notes Placeholder 2"/>
          <p:cNvSpPr>
            <a:spLocks noGrp="1"/>
          </p:cNvSpPr>
          <p:nvPr>
            <p:ph type="body" idx="1"/>
          </p:nvPr>
        </p:nvSpPr>
        <p:spPr>
          <a:noFill/>
          <a:ln/>
        </p:spPr>
        <p:txBody>
          <a:bodyPr/>
          <a:lstStyle/>
          <a:p>
            <a:r>
              <a:rPr lang="en-GB" dirty="0" smtClean="0"/>
              <a:t>Some of the players in the corporate scene.</a:t>
            </a:r>
          </a:p>
          <a:p>
            <a:r>
              <a:rPr lang="en-GB" dirty="0" smtClean="0"/>
              <a:t>The new recruit is often insecure and anxious to prove himself, and may be willing to overlook ethical issues in order to “get ahead”.</a:t>
            </a:r>
          </a:p>
          <a:p>
            <a:r>
              <a:rPr lang="en-GB" dirty="0" smtClean="0"/>
              <a:t>The senior executives are well practised in the art of justifying what the corporation does and the new recruits are often no match for them in debate.</a:t>
            </a:r>
          </a:p>
          <a:p>
            <a:r>
              <a:rPr lang="en-GB" dirty="0" smtClean="0"/>
              <a:t>The shareholders can be profit-maximising tyrants who demand continual growth from the executives. This can lead to substantial ethical pressures being put upon the organisation as a whole.</a:t>
            </a:r>
          </a:p>
          <a:p>
            <a:r>
              <a:rPr lang="en-GB" dirty="0" smtClean="0"/>
              <a:t>Or so many small shareholders may exist that they cannot exert effective control over the executive committee. </a:t>
            </a:r>
          </a:p>
          <a:p>
            <a:r>
              <a:rPr lang="en-GB" dirty="0" smtClean="0"/>
              <a:t>Or shareholdings may be concentrated in few hands leading  to erosion of the rights of the minorities and the misdirection of corporate resources.</a:t>
            </a:r>
          </a:p>
          <a:p>
            <a:r>
              <a:rPr lang="en-GB" dirty="0" smtClean="0"/>
              <a:t>The regulator can be captured by the corporate lobby (e.g. through revolving-doors on the career ladder) and the existence of information  asymmetries can mean that the regulator is always one step behind the corporation</a:t>
            </a:r>
          </a:p>
          <a:p>
            <a:r>
              <a:rPr lang="en-GB" dirty="0" smtClean="0"/>
              <a:t>The regulated party may follow the letter of the law not its spirit, making the drafting of effective regulation very difficult.</a:t>
            </a:r>
          </a:p>
        </p:txBody>
      </p:sp>
      <p:sp>
        <p:nvSpPr>
          <p:cNvPr id="29700" name="Slide Number Placeholder 3"/>
          <p:cNvSpPr>
            <a:spLocks noGrp="1"/>
          </p:cNvSpPr>
          <p:nvPr>
            <p:ph type="sldNum" sz="quarter" idx="5"/>
          </p:nvPr>
        </p:nvSpPr>
        <p:spPr>
          <a:noFill/>
        </p:spPr>
        <p:txBody>
          <a:bodyPr/>
          <a:lstStyle/>
          <a:p>
            <a:fld id="{2FAE8C48-5663-46D2-A3E6-AD78B5A926AB}" type="slidenum">
              <a:rPr lang="en-GB" smtClean="0"/>
              <a:pPr/>
              <a:t>11</a:t>
            </a:fld>
            <a:endParaRPr lang="en-GB" dirty="0"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a:ln/>
        </p:spPr>
      </p:sp>
      <p:sp>
        <p:nvSpPr>
          <p:cNvPr id="29699" name="Notes Placeholder 2"/>
          <p:cNvSpPr>
            <a:spLocks noGrp="1"/>
          </p:cNvSpPr>
          <p:nvPr>
            <p:ph type="body" idx="1"/>
          </p:nvPr>
        </p:nvSpPr>
        <p:spPr>
          <a:noFill/>
          <a:ln/>
        </p:spPr>
        <p:txBody>
          <a:bodyPr/>
          <a:lstStyle/>
          <a:p>
            <a:pPr eaLnBrk="1" hangingPunct="1"/>
            <a:r>
              <a:rPr lang="en-US" dirty="0" smtClean="0"/>
              <a:t>How would you respond to these ethical problems?</a:t>
            </a:r>
          </a:p>
        </p:txBody>
      </p:sp>
      <p:sp>
        <p:nvSpPr>
          <p:cNvPr id="29700" name="Slide Number Placeholder 3"/>
          <p:cNvSpPr>
            <a:spLocks noGrp="1"/>
          </p:cNvSpPr>
          <p:nvPr>
            <p:ph type="sldNum" sz="quarter" idx="5"/>
          </p:nvPr>
        </p:nvSpPr>
        <p:spPr>
          <a:noFill/>
        </p:spPr>
        <p:txBody>
          <a:bodyPr/>
          <a:lstStyle/>
          <a:p>
            <a:fld id="{2FAE8C48-5663-46D2-A3E6-AD78B5A926AB}" type="slidenum">
              <a:rPr lang="en-GB" smtClean="0"/>
              <a:pPr/>
              <a:t>12</a:t>
            </a:fld>
            <a:endParaRPr lang="en-GB" dirty="0"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a:bodyPr>
          <a:lstStyle/>
          <a:p>
            <a:r>
              <a:rPr lang="en-GB" dirty="0" smtClean="0"/>
              <a:t>How does the secular world look at the topic of ethics</a:t>
            </a:r>
            <a:r>
              <a:rPr lang="en-GB" dirty="0" smtClean="0"/>
              <a:t>?</a:t>
            </a:r>
          </a:p>
          <a:p>
            <a:r>
              <a:rPr lang="en-GB" dirty="0" smtClean="0"/>
              <a:t>Descriptive </a:t>
            </a:r>
            <a:r>
              <a:rPr lang="en-GB" dirty="0" smtClean="0"/>
              <a:t>ethics talks of ethics the way they are. Normative ethics talks of ethics the way they should be. In normative ethics we encounter the following ideas:</a:t>
            </a:r>
          </a:p>
          <a:p>
            <a:r>
              <a:rPr lang="en-GB" dirty="0" smtClean="0"/>
              <a:t>CONSEQUENTIALISM:</a:t>
            </a:r>
            <a:r>
              <a:rPr lang="en-GB" baseline="0" dirty="0" smtClean="0"/>
              <a:t> judge what is ethical by the consequences of the action (this </a:t>
            </a:r>
            <a:r>
              <a:rPr lang="en-GB" dirty="0" smtClean="0"/>
              <a:t>can lead to justification of an evil by a greater good, for example allowing a faulty fuel tank on the basis that it will cost less to rectify the car’s design than pay out compensation to crash victims).</a:t>
            </a:r>
          </a:p>
          <a:p>
            <a:r>
              <a:rPr lang="en-GB" dirty="0" smtClean="0"/>
              <a:t>DEONTOLOGY: judge what is ethical by the existing principles and rules affecting the action (but what happens when two principles conflict in a “right versus right” quandary?)</a:t>
            </a:r>
          </a:p>
          <a:p>
            <a:r>
              <a:rPr lang="en-GB" dirty="0" smtClean="0"/>
              <a:t>VIRTUE ETHICS:</a:t>
            </a:r>
            <a:r>
              <a:rPr lang="en-GB" baseline="0" dirty="0" smtClean="0"/>
              <a:t> examine the virtues of the actor when judging the action (e.g. how did he arrive at his decision, did he apply a virtuous chain of thought?) This however</a:t>
            </a:r>
            <a:r>
              <a:rPr lang="en-GB" dirty="0" smtClean="0"/>
              <a:t> leaves open many different plausible courses of “ethical” action.</a:t>
            </a:r>
            <a:endParaRPr lang="en-GB" baseline="0" dirty="0" smtClean="0"/>
          </a:p>
          <a:p>
            <a:endParaRPr lang="en-GB" dirty="0" smtClean="0"/>
          </a:p>
          <a:p>
            <a:r>
              <a:rPr lang="en-GB" dirty="0" smtClean="0"/>
              <a:t>KOHLBERG’S STAGES OF COGNITIVE DEVELOPMENT </a:t>
            </a:r>
          </a:p>
          <a:p>
            <a:r>
              <a:rPr lang="en-GB" dirty="0" smtClean="0"/>
              <a:t>What benefits me?</a:t>
            </a:r>
          </a:p>
          <a:p>
            <a:pPr lvl="1"/>
            <a:r>
              <a:rPr lang="en-GB" dirty="0" smtClean="0"/>
              <a:t>Stage 1 – avoid punishment</a:t>
            </a:r>
          </a:p>
          <a:p>
            <a:pPr lvl="1"/>
            <a:r>
              <a:rPr lang="en-GB" dirty="0" smtClean="0"/>
              <a:t>Stage 2 – gain reward</a:t>
            </a:r>
          </a:p>
          <a:p>
            <a:r>
              <a:rPr lang="en-GB" dirty="0" smtClean="0"/>
              <a:t>What would others think?</a:t>
            </a:r>
          </a:p>
          <a:p>
            <a:pPr lvl="1"/>
            <a:r>
              <a:rPr lang="en-GB" dirty="0" smtClean="0"/>
              <a:t>Stage 1 – be “good” please others</a:t>
            </a:r>
          </a:p>
          <a:p>
            <a:pPr lvl="1"/>
            <a:r>
              <a:rPr lang="en-GB" dirty="0" smtClean="0"/>
              <a:t>Stage 2 – follow the rule of law</a:t>
            </a:r>
          </a:p>
          <a:p>
            <a:r>
              <a:rPr lang="en-GB" dirty="0" smtClean="0"/>
              <a:t>Principled - what is the right thing to do?</a:t>
            </a:r>
          </a:p>
          <a:p>
            <a:pPr lvl="1"/>
            <a:r>
              <a:rPr lang="en-GB" dirty="0" smtClean="0"/>
              <a:t>Stage 1 – a social contract exists, therefore follow rules</a:t>
            </a:r>
          </a:p>
          <a:p>
            <a:pPr lvl="1"/>
            <a:r>
              <a:rPr lang="en-GB" dirty="0" smtClean="0"/>
              <a:t>Stage 2 – base actions upon underlying perceptions of justice and truth (this view may even lead the actor to violate some existing laws)</a:t>
            </a:r>
          </a:p>
        </p:txBody>
      </p:sp>
      <p:sp>
        <p:nvSpPr>
          <p:cNvPr id="4" name="Slide Number Placeholder 3"/>
          <p:cNvSpPr>
            <a:spLocks noGrp="1"/>
          </p:cNvSpPr>
          <p:nvPr>
            <p:ph type="sldNum" sz="quarter" idx="10"/>
          </p:nvPr>
        </p:nvSpPr>
        <p:spPr/>
        <p:txBody>
          <a:bodyPr/>
          <a:lstStyle/>
          <a:p>
            <a:fld id="{DC499706-6ABE-4904-94C0-554E8C01AF62}" type="slidenum">
              <a:rPr lang="en-GB" smtClean="0"/>
              <a:pPr/>
              <a:t>13</a:t>
            </a:fld>
            <a:endParaRPr lang="en-GB"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Some general factors that make people act unethically ...</a:t>
            </a:r>
            <a:endParaRPr lang="en-GB" dirty="0"/>
          </a:p>
        </p:txBody>
      </p:sp>
      <p:sp>
        <p:nvSpPr>
          <p:cNvPr id="4" name="Slide Number Placeholder 3"/>
          <p:cNvSpPr>
            <a:spLocks noGrp="1"/>
          </p:cNvSpPr>
          <p:nvPr>
            <p:ph type="sldNum" sz="quarter" idx="10"/>
          </p:nvPr>
        </p:nvSpPr>
        <p:spPr/>
        <p:txBody>
          <a:bodyPr/>
          <a:lstStyle/>
          <a:p>
            <a:fld id="{DC499706-6ABE-4904-94C0-554E8C01AF62}" type="slidenum">
              <a:rPr lang="en-GB" smtClean="0"/>
              <a:pPr/>
              <a:t>14</a:t>
            </a:fld>
            <a:endParaRPr lang="en-GB"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A society which promotes anonymity may experience higher levels of unethical behaviour. We are looking here at the breakdown of community values and community cohesion ...</a:t>
            </a:r>
            <a:endParaRPr lang="en-GB" dirty="0"/>
          </a:p>
        </p:txBody>
      </p:sp>
      <p:sp>
        <p:nvSpPr>
          <p:cNvPr id="4" name="Slide Number Placeholder 3"/>
          <p:cNvSpPr>
            <a:spLocks noGrp="1"/>
          </p:cNvSpPr>
          <p:nvPr>
            <p:ph type="sldNum" sz="quarter" idx="10"/>
          </p:nvPr>
        </p:nvSpPr>
        <p:spPr/>
        <p:txBody>
          <a:bodyPr/>
          <a:lstStyle/>
          <a:p>
            <a:pPr>
              <a:defRPr/>
            </a:pPr>
            <a:fld id="{87627F98-D4B6-4FAA-B775-F2747BA3AE70}" type="slidenum">
              <a:rPr lang="en-GB" smtClean="0"/>
              <a:pPr>
                <a:defRPr/>
              </a:pPr>
              <a:t>15</a:t>
            </a:fld>
            <a:endParaRPr lang="en-GB"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Pressured into following the reasoning of the majority group?</a:t>
            </a:r>
            <a:endParaRPr lang="en-GB" dirty="0"/>
          </a:p>
        </p:txBody>
      </p:sp>
      <p:sp>
        <p:nvSpPr>
          <p:cNvPr id="4" name="Slide Number Placeholder 3"/>
          <p:cNvSpPr>
            <a:spLocks noGrp="1"/>
          </p:cNvSpPr>
          <p:nvPr>
            <p:ph type="sldNum" sz="quarter" idx="10"/>
          </p:nvPr>
        </p:nvSpPr>
        <p:spPr/>
        <p:txBody>
          <a:bodyPr/>
          <a:lstStyle/>
          <a:p>
            <a:fld id="{DC499706-6ABE-4904-94C0-554E8C01AF62}" type="slidenum">
              <a:rPr lang="en-GB" smtClean="0"/>
              <a:pPr/>
              <a:t>16</a:t>
            </a:fld>
            <a:endParaRPr lang="en-GB"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Some forms of unethical behaviour in the banking and finance sector ...</a:t>
            </a:r>
            <a:endParaRPr lang="en-GB" dirty="0"/>
          </a:p>
        </p:txBody>
      </p:sp>
      <p:sp>
        <p:nvSpPr>
          <p:cNvPr id="4" name="Slide Number Placeholder 3"/>
          <p:cNvSpPr>
            <a:spLocks noGrp="1"/>
          </p:cNvSpPr>
          <p:nvPr>
            <p:ph type="sldNum" sz="quarter" idx="10"/>
          </p:nvPr>
        </p:nvSpPr>
        <p:spPr/>
        <p:txBody>
          <a:bodyPr/>
          <a:lstStyle/>
          <a:p>
            <a:pPr>
              <a:defRPr/>
            </a:pPr>
            <a:fld id="{87627F98-D4B6-4FAA-B775-F2747BA3AE70}" type="slidenum">
              <a:rPr lang="en-GB" smtClean="0"/>
              <a:pPr>
                <a:defRPr/>
              </a:pPr>
              <a:t>17</a:t>
            </a:fld>
            <a:endParaRPr lang="en-GB"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Particular factors that make people act unethically in the banking and finance sector ...</a:t>
            </a:r>
            <a:endParaRPr lang="en-GB" dirty="0"/>
          </a:p>
        </p:txBody>
      </p:sp>
      <p:sp>
        <p:nvSpPr>
          <p:cNvPr id="4" name="Slide Number Placeholder 3"/>
          <p:cNvSpPr>
            <a:spLocks noGrp="1"/>
          </p:cNvSpPr>
          <p:nvPr>
            <p:ph type="sldNum" sz="quarter" idx="10"/>
          </p:nvPr>
        </p:nvSpPr>
        <p:spPr/>
        <p:txBody>
          <a:bodyPr/>
          <a:lstStyle/>
          <a:p>
            <a:pPr>
              <a:defRPr/>
            </a:pPr>
            <a:fld id="{87627F98-D4B6-4FAA-B775-F2747BA3AE70}" type="slidenum">
              <a:rPr lang="en-GB" smtClean="0"/>
              <a:pPr>
                <a:defRPr/>
              </a:pPr>
              <a:t>18</a:t>
            </a:fld>
            <a:endParaRPr lang="en-GB"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The power of groupthink ... think as those around you think, or else!</a:t>
            </a:r>
            <a:endParaRPr lang="en-GB" dirty="0"/>
          </a:p>
        </p:txBody>
      </p:sp>
      <p:sp>
        <p:nvSpPr>
          <p:cNvPr id="4" name="Slide Number Placeholder 3"/>
          <p:cNvSpPr>
            <a:spLocks noGrp="1"/>
          </p:cNvSpPr>
          <p:nvPr>
            <p:ph type="sldNum" sz="quarter" idx="10"/>
          </p:nvPr>
        </p:nvSpPr>
        <p:spPr/>
        <p:txBody>
          <a:bodyPr/>
          <a:lstStyle/>
          <a:p>
            <a:pPr>
              <a:defRPr/>
            </a:pPr>
            <a:fld id="{87627F98-D4B6-4FAA-B775-F2747BA3AE70}" type="slidenum">
              <a:rPr lang="en-GB" smtClean="0"/>
              <a:pPr>
                <a:defRPr/>
              </a:pPr>
              <a:t>19</a:t>
            </a:fld>
            <a:endParaRPr lang="en-GB"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a:ln/>
        </p:spPr>
      </p:sp>
      <p:sp>
        <p:nvSpPr>
          <p:cNvPr id="5123" name="Notes Placeholder 2"/>
          <p:cNvSpPr>
            <a:spLocks noGrp="1"/>
          </p:cNvSpPr>
          <p:nvPr>
            <p:ph type="body" idx="1"/>
          </p:nvPr>
        </p:nvSpPr>
        <p:spPr>
          <a:xfrm>
            <a:off x="292324" y="3257551"/>
            <a:ext cx="9217024" cy="3086100"/>
          </a:xfrm>
          <a:noFill/>
          <a:ln/>
        </p:spPr>
        <p:txBody>
          <a:bodyPr>
            <a:noAutofit/>
          </a:bodyPr>
          <a:lstStyle/>
          <a:p>
            <a:r>
              <a:rPr lang="en-GB" sz="1000" dirty="0" smtClean="0"/>
              <a:t>A key question in life : “what is my purpose?” </a:t>
            </a:r>
          </a:p>
          <a:p>
            <a:r>
              <a:rPr lang="en-GB" sz="1000" dirty="0" smtClean="0"/>
              <a:t>Principles, rules, policies, choice of measurement unit and modes of behaviour all flow from one’s decision on purpose.</a:t>
            </a:r>
          </a:p>
          <a:p>
            <a:r>
              <a:rPr lang="en-GB" sz="1000" dirty="0" smtClean="0"/>
              <a:t>Much business literature in the world today assumes that the purpose of corporate life is to maximise profit and that the correct measure of value is the monetary unit.</a:t>
            </a:r>
          </a:p>
          <a:p>
            <a:r>
              <a:rPr lang="en-GB" sz="1000" dirty="0" smtClean="0"/>
              <a:t>Islam proposes that the purpose of life is to worship the Creator of the universe, in both the wide and narrow sense of the </a:t>
            </a:r>
            <a:r>
              <a:rPr lang="en-GB" sz="1000" dirty="0" smtClean="0"/>
              <a:t>word</a:t>
            </a:r>
            <a:r>
              <a:rPr lang="en-GB" sz="1000" dirty="0" smtClean="0"/>
              <a:t>. </a:t>
            </a:r>
          </a:p>
          <a:p>
            <a:r>
              <a:rPr lang="en-GB" sz="1000" dirty="0" smtClean="0"/>
              <a:t>This requires that we adopt the rules established by the Creator for our individual and societal behaviour.</a:t>
            </a:r>
          </a:p>
          <a:p>
            <a:r>
              <a:rPr lang="en-GB" sz="1000" dirty="0" smtClean="0"/>
              <a:t>Among the consequences of choosing the wrong  purpose, is a wrong value system and hence wrong policy choices. </a:t>
            </a:r>
          </a:p>
          <a:p>
            <a:r>
              <a:rPr lang="en-GB" sz="1000" dirty="0" smtClean="0"/>
              <a:t>The slide shows some of the differing policy choices that can flow from differing value systems.</a:t>
            </a:r>
          </a:p>
          <a:p>
            <a:r>
              <a:rPr lang="en-GB" sz="1000" dirty="0" smtClean="0"/>
              <a:t>If there is no Creator, then the existence of the universe must be an accident, in which case it has no purpose. </a:t>
            </a:r>
          </a:p>
          <a:p>
            <a:r>
              <a:rPr lang="en-GB" sz="1000" dirty="0" smtClean="0"/>
              <a:t>This constitutes a loss of an essential anchor, since it </a:t>
            </a:r>
            <a:r>
              <a:rPr lang="en-GB" sz="1000" dirty="0" smtClean="0"/>
              <a:t>allows man </a:t>
            </a:r>
            <a:r>
              <a:rPr lang="en-GB" sz="1000" dirty="0" smtClean="0"/>
              <a:t>to invent </a:t>
            </a:r>
            <a:r>
              <a:rPr lang="en-GB" sz="1000" dirty="0" smtClean="0"/>
              <a:t>his</a:t>
            </a:r>
            <a:r>
              <a:rPr lang="en-GB" sz="1000" dirty="0" smtClean="0"/>
              <a:t> </a:t>
            </a:r>
            <a:r>
              <a:rPr lang="en-GB" sz="1000" dirty="0" smtClean="0"/>
              <a:t>own purpose.</a:t>
            </a:r>
          </a:p>
          <a:p>
            <a:r>
              <a:rPr lang="en-GB" sz="1000" dirty="0" smtClean="0"/>
              <a:t>If there is a Creator, then He must have had a reason for creating the universe  and it is unthinkable that He would not have communicated this purpose to mankind.</a:t>
            </a:r>
          </a:p>
          <a:p>
            <a:r>
              <a:rPr lang="en-GB" sz="1000" dirty="0" smtClean="0"/>
              <a:t>Atheists sometimes accuse Islam of being austere and joyless, but a universe without a purpose, and without the ultimate justice of a Day of Judgement, is much more joyless.</a:t>
            </a:r>
          </a:p>
          <a:p>
            <a:r>
              <a:rPr lang="en-GB" sz="1000" dirty="0" smtClean="0"/>
              <a:t>Materialism has been encouraged in the West by post-Enlightenment economic thought, which largely revolves around the maximisation of production (Petty) or personal pleasure (Bentham) or the ownership of material things (Marx/Engels) or the maintenance of aggregate demand (Keynes) and so on. An interesting exception to materialistic economic thought is the German Historical School (e.g. Karl Knies argued that the assumption of self-interest as a main motivation of human activity is incorrect).</a:t>
            </a:r>
          </a:p>
        </p:txBody>
      </p:sp>
      <p:sp>
        <p:nvSpPr>
          <p:cNvPr id="5124" name="Slide Number Placeholder 3"/>
          <p:cNvSpPr>
            <a:spLocks noGrp="1"/>
          </p:cNvSpPr>
          <p:nvPr>
            <p:ph type="sldNum" sz="quarter" idx="5"/>
          </p:nvPr>
        </p:nvSpPr>
        <p:spPr>
          <a:noFill/>
        </p:spPr>
        <p:txBody>
          <a:bodyPr/>
          <a:lstStyle/>
          <a:p>
            <a:fld id="{D415A620-01AA-44C5-A178-E2CAB35C77AB}" type="slidenum">
              <a:rPr lang="en-US" smtClean="0"/>
              <a:pPr/>
              <a:t>2</a:t>
            </a:fld>
            <a:endParaRPr lang="en-US" dirty="0"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a:ln/>
        </p:spPr>
      </p:sp>
      <p:sp>
        <p:nvSpPr>
          <p:cNvPr id="29699" name="Notes Placeholder 2"/>
          <p:cNvSpPr>
            <a:spLocks noGrp="1"/>
          </p:cNvSpPr>
          <p:nvPr>
            <p:ph type="body" idx="1"/>
          </p:nvPr>
        </p:nvSpPr>
        <p:spPr>
          <a:noFill/>
          <a:ln/>
        </p:spPr>
        <p:txBody>
          <a:bodyPr>
            <a:normAutofit fontScale="85000" lnSpcReduction="20000"/>
          </a:bodyPr>
          <a:lstStyle/>
          <a:p>
            <a:pPr eaLnBrk="1" hangingPunct="1"/>
            <a:r>
              <a:rPr lang="en-US" dirty="0" smtClean="0"/>
              <a:t>Some Islamic thoughts on these matters:</a:t>
            </a:r>
          </a:p>
          <a:p>
            <a:pPr eaLnBrk="1" hangingPunct="1"/>
            <a:endParaRPr lang="en-US" dirty="0" smtClean="0"/>
          </a:p>
          <a:p>
            <a:pPr eaLnBrk="1" hangingPunct="1"/>
            <a:r>
              <a:rPr lang="en-US" dirty="0" smtClean="0"/>
              <a:t>1) Humans are not born in original sin, they are born with a natural inclination (</a:t>
            </a:r>
            <a:r>
              <a:rPr lang="en-US" dirty="0" err="1" smtClean="0"/>
              <a:t>fitrah</a:t>
            </a:r>
            <a:r>
              <a:rPr lang="en-US" dirty="0" smtClean="0"/>
              <a:t>) that knows good from evil.</a:t>
            </a:r>
          </a:p>
          <a:p>
            <a:endParaRPr lang="en-US" dirty="0" smtClean="0"/>
          </a:p>
          <a:p>
            <a:r>
              <a:rPr lang="en-US" dirty="0" smtClean="0"/>
              <a:t>2) Humans will always desire more wealth, therefore making more wealth the objective of human activity is bound to fail.</a:t>
            </a:r>
          </a:p>
          <a:p>
            <a:r>
              <a:rPr lang="en-GB" dirty="0" smtClean="0"/>
              <a:t>Hadith, Ahmad 5/218 : "... if the son of Adam had a valley of gold he would still wish for another, and if he had two valleys of gold he would wish for a third ...“.</a:t>
            </a:r>
          </a:p>
          <a:p>
            <a:endParaRPr lang="en-GB" dirty="0" smtClean="0"/>
          </a:p>
          <a:p>
            <a:r>
              <a:rPr lang="en-GB" dirty="0" smtClean="0"/>
              <a:t>3) The concept of blessing (barakah) is absent from Western economic thought ... £100  in your hand has the same value as £100 in my hand. But from the Islamic perspective, if you have earned your £100 in a good way and I have earned mine in a bad way (through cheating for example) then the benefit derived from your £100 will be greater.</a:t>
            </a:r>
          </a:p>
          <a:p>
            <a:endParaRPr lang="en-GB" dirty="0" smtClean="0"/>
          </a:p>
          <a:p>
            <a:r>
              <a:rPr lang="en-GB" dirty="0" smtClean="0"/>
              <a:t>4) Sustenance/provision (rizq) is determined before one is born ... what you do in this life does not affect your sustenance, so when faced by a choice between earning by good means or bad, you might as well do the right thing. Materialistic plans to “get rich in 30 days” are bogus ... working harder or being cleverer may not make you rich ... </a:t>
            </a:r>
          </a:p>
          <a:p>
            <a:r>
              <a:rPr lang="en-GB" dirty="0" smtClean="0"/>
              <a:t>Surah Hud, verse 6: "And there is no living creature on earth except that its provision is upon Allah ..."</a:t>
            </a:r>
          </a:p>
          <a:p>
            <a:r>
              <a:rPr lang="en-GB" dirty="0" smtClean="0"/>
              <a:t>Hadith al-Bukhari 6/303: "then the angel comes to it [the embryo] and writes down the length of his life, his deeds, [the amount of] his sustenance, and whether he will be wretched or happy [in the Hereafter]"</a:t>
            </a:r>
          </a:p>
          <a:p>
            <a:r>
              <a:rPr lang="en-GB" dirty="0" smtClean="0"/>
              <a:t>Hadith Tirmidhi from Abu Hurayrah (#2583) “Allah says: ‘Oh son of Adam! Take time out to constantly worship me, I will fill your chest with richness and remove your poverty. And if you do not do so, I will fill your hands with occupation and will not remove your poverty."</a:t>
            </a:r>
          </a:p>
          <a:p>
            <a:r>
              <a:rPr lang="en-GB" dirty="0" smtClean="0"/>
              <a:t>Surah al-Talaq, v.2-3 "... And whosoever fears Allah and keeps his duty to Him, He will make a way for him to escape (from every difficulty). And He will provide for him from [sources] he never could imagine ..."</a:t>
            </a:r>
          </a:p>
          <a:p>
            <a:endParaRPr lang="en-GB" dirty="0" smtClean="0"/>
          </a:p>
          <a:p>
            <a:r>
              <a:rPr lang="en-GB" dirty="0" smtClean="0"/>
              <a:t>5) If you are wealthy beware your wealth ... you have a responsibility to do the right thing with it and will have to account for how you used it on the Day of Judgement</a:t>
            </a:r>
          </a:p>
          <a:p>
            <a:r>
              <a:rPr lang="en-GB" dirty="0" smtClean="0"/>
              <a:t>Surah al-Taghaabun, v.15 "Your wealth and your children are only a trial. And Allah - with Him is a great reward [paradise]."</a:t>
            </a:r>
          </a:p>
          <a:p>
            <a:r>
              <a:rPr lang="en-GB" dirty="0" smtClean="0"/>
              <a:t>Hadith al-Tirmidhi 2/67 “The two feet of the son of Adam will not move on the Day of Judgement in front of his Lord until he is asked about five things: his life and how he spent it, his youth and how he consumed it, his money and how he earned it, and what he spent it on, and how much did he act upon what he knew.”</a:t>
            </a:r>
            <a:endParaRPr lang="en-US" dirty="0" smtClean="0"/>
          </a:p>
          <a:p>
            <a:endParaRPr lang="en-GB" dirty="0" smtClean="0"/>
          </a:p>
          <a:p>
            <a:r>
              <a:rPr lang="en-GB" dirty="0" smtClean="0"/>
              <a:t>6) There is dignity in avoiding the chase for worldly wealth</a:t>
            </a:r>
          </a:p>
          <a:p>
            <a:r>
              <a:rPr lang="en-GB" dirty="0" smtClean="0"/>
              <a:t>Hadith ibn Majah, 4102: "Give up hope of attaining this world, Allah will love you. Give up hope of whatever is in the possession of other people, and the people will love you."</a:t>
            </a:r>
          </a:p>
        </p:txBody>
      </p:sp>
      <p:sp>
        <p:nvSpPr>
          <p:cNvPr id="29700" name="Slide Number Placeholder 3"/>
          <p:cNvSpPr>
            <a:spLocks noGrp="1"/>
          </p:cNvSpPr>
          <p:nvPr>
            <p:ph type="sldNum" sz="quarter" idx="5"/>
          </p:nvPr>
        </p:nvSpPr>
        <p:spPr>
          <a:noFill/>
        </p:spPr>
        <p:txBody>
          <a:bodyPr/>
          <a:lstStyle/>
          <a:p>
            <a:fld id="{2FAE8C48-5663-46D2-A3E6-AD78B5A926AB}" type="slidenum">
              <a:rPr lang="en-GB" smtClean="0"/>
              <a:pPr/>
              <a:t>20</a:t>
            </a:fld>
            <a:endParaRPr lang="en-GB" dirty="0"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a:ln/>
        </p:spPr>
      </p:sp>
      <p:sp>
        <p:nvSpPr>
          <p:cNvPr id="29699" name="Notes Placeholder 2"/>
          <p:cNvSpPr>
            <a:spLocks noGrp="1"/>
          </p:cNvSpPr>
          <p:nvPr>
            <p:ph type="body" idx="1"/>
          </p:nvPr>
        </p:nvSpPr>
        <p:spPr>
          <a:noFill/>
          <a:ln/>
        </p:spPr>
        <p:txBody>
          <a:bodyPr/>
          <a:lstStyle/>
          <a:p>
            <a:pPr eaLnBrk="1" hangingPunct="1">
              <a:tabLst>
                <a:tab pos="5826125" algn="l"/>
              </a:tabLst>
            </a:pPr>
            <a:r>
              <a:rPr lang="en-US" dirty="0" smtClean="0"/>
              <a:t>Many competing claims for the human heart … a summary from </a:t>
            </a:r>
            <a:r>
              <a:rPr lang="en-US" dirty="0" err="1" smtClean="0"/>
              <a:t>Yasien</a:t>
            </a:r>
            <a:r>
              <a:rPr lang="en-US" dirty="0" smtClean="0"/>
              <a:t> Mohamed.</a:t>
            </a:r>
          </a:p>
        </p:txBody>
      </p:sp>
      <p:sp>
        <p:nvSpPr>
          <p:cNvPr id="29700" name="Slide Number Placeholder 3"/>
          <p:cNvSpPr>
            <a:spLocks noGrp="1"/>
          </p:cNvSpPr>
          <p:nvPr>
            <p:ph type="sldNum" sz="quarter" idx="5"/>
          </p:nvPr>
        </p:nvSpPr>
        <p:spPr>
          <a:noFill/>
        </p:spPr>
        <p:txBody>
          <a:bodyPr/>
          <a:lstStyle/>
          <a:p>
            <a:fld id="{2FAE8C48-5663-46D2-A3E6-AD78B5A926AB}" type="slidenum">
              <a:rPr lang="en-GB" smtClean="0"/>
              <a:pPr/>
              <a:t>21</a:t>
            </a:fld>
            <a:endParaRPr lang="en-GB" dirty="0"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The corporation is not the correct focus of attention in achieving better governance.</a:t>
            </a:r>
          </a:p>
          <a:p>
            <a:r>
              <a:rPr lang="en-GB" dirty="0" smtClean="0"/>
              <a:t>A corporation does not have a soul, it does not lose sleep at night after doing something wrong ...</a:t>
            </a:r>
          </a:p>
          <a:p>
            <a:r>
              <a:rPr lang="en-GB" dirty="0" smtClean="0"/>
              <a:t>Corporations are composed of human beings, what is needed is to reform the human being not the corporation.</a:t>
            </a:r>
          </a:p>
          <a:p>
            <a:r>
              <a:rPr lang="en-GB" dirty="0" smtClean="0"/>
              <a:t>The table highlights some key differences in approach to governance ... human versus corporate.</a:t>
            </a:r>
          </a:p>
          <a:p>
            <a:endParaRPr lang="en-GB" dirty="0"/>
          </a:p>
        </p:txBody>
      </p:sp>
      <p:sp>
        <p:nvSpPr>
          <p:cNvPr id="4" name="Slide Number Placeholder 3"/>
          <p:cNvSpPr>
            <a:spLocks noGrp="1"/>
          </p:cNvSpPr>
          <p:nvPr>
            <p:ph type="sldNum" sz="quarter" idx="10"/>
          </p:nvPr>
        </p:nvSpPr>
        <p:spPr/>
        <p:txBody>
          <a:bodyPr/>
          <a:lstStyle/>
          <a:p>
            <a:pPr>
              <a:defRPr/>
            </a:pPr>
            <a:fld id="{87627F98-D4B6-4FAA-B775-F2747BA3AE70}" type="slidenum">
              <a:rPr lang="en-GB" smtClean="0"/>
              <a:pPr>
                <a:defRPr/>
              </a:pPr>
              <a:t>22</a:t>
            </a:fld>
            <a:endParaRPr lang="en-GB"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a:ln/>
        </p:spPr>
      </p:sp>
      <p:sp>
        <p:nvSpPr>
          <p:cNvPr id="29699" name="Notes Placeholder 2"/>
          <p:cNvSpPr>
            <a:spLocks noGrp="1"/>
          </p:cNvSpPr>
          <p:nvPr>
            <p:ph type="body" idx="1"/>
          </p:nvPr>
        </p:nvSpPr>
        <p:spPr>
          <a:noFill/>
          <a:ln/>
        </p:spPr>
        <p:txBody>
          <a:bodyPr/>
          <a:lstStyle/>
          <a:p>
            <a:pPr marL="266700" indent="-266700"/>
            <a:r>
              <a:rPr lang="en-GB" dirty="0" smtClean="0"/>
              <a:t>Control your desires or they will control you!</a:t>
            </a:r>
          </a:p>
          <a:p>
            <a:pPr marL="266700" indent="-266700"/>
            <a:r>
              <a:rPr lang="en-GB" dirty="0" smtClean="0"/>
              <a:t>Everyone has their place in society ... not everyone can be chief ... don’t pressurise your children to be “successful”  in a material way.</a:t>
            </a:r>
          </a:p>
          <a:p>
            <a:pPr marL="266700" indent="-266700"/>
            <a:r>
              <a:rPr lang="en-GB" dirty="0" smtClean="0"/>
              <a:t>The important thing is “being” not “having” </a:t>
            </a:r>
            <a:r>
              <a:rPr lang="en-GB" dirty="0" smtClean="0"/>
              <a:t>(Oliver </a:t>
            </a:r>
            <a:r>
              <a:rPr lang="en-GB" dirty="0" smtClean="0"/>
              <a:t>James “The Selfish Capitalist”).</a:t>
            </a:r>
          </a:p>
          <a:p>
            <a:pPr marL="266700" indent="-266700"/>
            <a:r>
              <a:rPr lang="en-GB" dirty="0" smtClean="0"/>
              <a:t>Don’t mind if people disagree with you, do mind if they are insincere.</a:t>
            </a:r>
          </a:p>
          <a:p>
            <a:pPr marL="266700" indent="-266700"/>
            <a:r>
              <a:rPr lang="en-GB" dirty="0" smtClean="0"/>
              <a:t>Do the right thing throughout your career, then there will be no need to </a:t>
            </a:r>
            <a:r>
              <a:rPr lang="en-GB" dirty="0" smtClean="0"/>
              <a:t>“give </a:t>
            </a:r>
            <a:r>
              <a:rPr lang="en-GB" dirty="0" smtClean="0"/>
              <a:t>something </a:t>
            </a:r>
            <a:r>
              <a:rPr lang="en-GB" dirty="0" smtClean="0"/>
              <a:t>back”.</a:t>
            </a:r>
            <a:endParaRPr lang="en-GB" dirty="0" smtClean="0"/>
          </a:p>
          <a:p>
            <a:pPr marL="266700" indent="-266700"/>
            <a:r>
              <a:rPr lang="en-GB" dirty="0" smtClean="0"/>
              <a:t>The way to protect human rights is for each of us to adhere to our human responsibilities.</a:t>
            </a:r>
          </a:p>
          <a:p>
            <a:pPr marL="266700" indent="-266700"/>
            <a:r>
              <a:rPr lang="en-GB" dirty="0" smtClean="0"/>
              <a:t>Be a good role model for others ... people often respond better to seeing ethics in action rather than hearing a lecture on ethics.</a:t>
            </a:r>
          </a:p>
          <a:p>
            <a:pPr marL="266700" indent="-266700"/>
            <a:r>
              <a:rPr lang="en-GB" dirty="0" smtClean="0"/>
              <a:t>Don’t worry about the results of your campaign for a better world ... things will unfold as God plans ... your role is only to make the call.</a:t>
            </a:r>
          </a:p>
          <a:p>
            <a:pPr marL="266700" indent="-266700"/>
            <a:endParaRPr lang="en-GB" dirty="0" smtClean="0"/>
          </a:p>
        </p:txBody>
      </p:sp>
      <p:sp>
        <p:nvSpPr>
          <p:cNvPr id="29700" name="Slide Number Placeholder 3"/>
          <p:cNvSpPr>
            <a:spLocks noGrp="1"/>
          </p:cNvSpPr>
          <p:nvPr>
            <p:ph type="sldNum" sz="quarter" idx="5"/>
          </p:nvPr>
        </p:nvSpPr>
        <p:spPr>
          <a:noFill/>
        </p:spPr>
        <p:txBody>
          <a:bodyPr/>
          <a:lstStyle/>
          <a:p>
            <a:fld id="{2FAE8C48-5663-46D2-A3E6-AD78B5A926AB}" type="slidenum">
              <a:rPr lang="en-GB" smtClean="0"/>
              <a:pPr/>
              <a:t>23</a:t>
            </a:fld>
            <a:endParaRPr lang="en-GB"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a:ln/>
        </p:spPr>
      </p:sp>
      <p:sp>
        <p:nvSpPr>
          <p:cNvPr id="26627" name="Notes Placeholder 2"/>
          <p:cNvSpPr>
            <a:spLocks noGrp="1"/>
          </p:cNvSpPr>
          <p:nvPr>
            <p:ph type="body" idx="1"/>
          </p:nvPr>
        </p:nvSpPr>
        <p:spPr>
          <a:noFill/>
          <a:ln/>
        </p:spPr>
        <p:txBody>
          <a:bodyPr/>
          <a:lstStyle/>
          <a:p>
            <a:r>
              <a:rPr lang="en-GB" dirty="0" smtClean="0"/>
              <a:t>What moral framework were these decision-makers working within?</a:t>
            </a:r>
          </a:p>
          <a:p>
            <a:endParaRPr lang="en-GB" dirty="0" smtClean="0"/>
          </a:p>
        </p:txBody>
      </p:sp>
      <p:sp>
        <p:nvSpPr>
          <p:cNvPr id="26628" name="Slide Number Placeholder 3"/>
          <p:cNvSpPr>
            <a:spLocks noGrp="1"/>
          </p:cNvSpPr>
          <p:nvPr>
            <p:ph type="sldNum" sz="quarter" idx="5"/>
          </p:nvPr>
        </p:nvSpPr>
        <p:spPr>
          <a:noFill/>
        </p:spPr>
        <p:txBody>
          <a:bodyPr/>
          <a:lstStyle/>
          <a:p>
            <a:fld id="{B5BF9419-68BB-4A12-A8B3-0FFB2440ADA6}" type="slidenum">
              <a:rPr lang="en-US" smtClean="0"/>
              <a:pPr/>
              <a:t>3</a:t>
            </a:fld>
            <a:endParaRPr lang="en-US"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a:ln/>
        </p:spPr>
      </p:sp>
      <p:sp>
        <p:nvSpPr>
          <p:cNvPr id="45059" name="Notes Placeholder 2"/>
          <p:cNvSpPr>
            <a:spLocks noGrp="1"/>
          </p:cNvSpPr>
          <p:nvPr>
            <p:ph type="body" idx="1"/>
          </p:nvPr>
        </p:nvSpPr>
        <p:spPr>
          <a:noFill/>
          <a:ln/>
        </p:spPr>
        <p:txBody>
          <a:bodyPr/>
          <a:lstStyle/>
          <a:p>
            <a:r>
              <a:rPr lang="en-GB" dirty="0" smtClean="0"/>
              <a:t>Should not the purpose of the housing market be to provide people with a place to live? </a:t>
            </a:r>
          </a:p>
          <a:p>
            <a:r>
              <a:rPr lang="en-GB" dirty="0" smtClean="0"/>
              <a:t>How did the purpose of housing become so slanted towards satisfying the needs of bankers?</a:t>
            </a:r>
          </a:p>
          <a:p>
            <a:endParaRPr lang="en-GB" dirty="0" smtClean="0"/>
          </a:p>
        </p:txBody>
      </p:sp>
      <p:sp>
        <p:nvSpPr>
          <p:cNvPr id="45060" name="Slide Number Placeholder 3"/>
          <p:cNvSpPr>
            <a:spLocks noGrp="1"/>
          </p:cNvSpPr>
          <p:nvPr>
            <p:ph type="sldNum" sz="quarter" idx="5"/>
          </p:nvPr>
        </p:nvSpPr>
        <p:spPr>
          <a:noFill/>
        </p:spPr>
        <p:txBody>
          <a:bodyPr/>
          <a:lstStyle/>
          <a:p>
            <a:fld id="{0EBA456C-6D13-47E1-80DE-A1FD4FAD8CBA}" type="slidenum">
              <a:rPr lang="en-US" smtClean="0"/>
              <a:pPr/>
              <a:t>4</a:t>
            </a:fld>
            <a:endParaRPr lang="en-US"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a:ln/>
        </p:spPr>
      </p:sp>
      <p:sp>
        <p:nvSpPr>
          <p:cNvPr id="5123" name="Notes Placeholder 2"/>
          <p:cNvSpPr>
            <a:spLocks noGrp="1"/>
          </p:cNvSpPr>
          <p:nvPr>
            <p:ph type="body" idx="1"/>
          </p:nvPr>
        </p:nvSpPr>
        <p:spPr>
          <a:noFill/>
          <a:ln/>
        </p:spPr>
        <p:txBody>
          <a:bodyPr/>
          <a:lstStyle/>
          <a:p>
            <a:r>
              <a:rPr lang="en-GB" dirty="0" smtClean="0"/>
              <a:t>What was the moral reasoning behind the effort to produce a wheat crop that is sterile? </a:t>
            </a:r>
          </a:p>
          <a:p>
            <a:r>
              <a:rPr lang="en-GB" dirty="0" smtClean="0"/>
              <a:t>Is the need for corporate profit more important that the integrity of the world’s food supply?</a:t>
            </a:r>
          </a:p>
          <a:p>
            <a:endParaRPr lang="en-GB" dirty="0" smtClean="0"/>
          </a:p>
        </p:txBody>
      </p:sp>
      <p:sp>
        <p:nvSpPr>
          <p:cNvPr id="5124" name="Slide Number Placeholder 3"/>
          <p:cNvSpPr>
            <a:spLocks noGrp="1"/>
          </p:cNvSpPr>
          <p:nvPr>
            <p:ph type="sldNum" sz="quarter" idx="5"/>
          </p:nvPr>
        </p:nvSpPr>
        <p:spPr>
          <a:noFill/>
        </p:spPr>
        <p:txBody>
          <a:bodyPr/>
          <a:lstStyle/>
          <a:p>
            <a:fld id="{8FF4DD88-955B-4851-902E-931EDF31C740}" type="slidenum">
              <a:rPr lang="en-US" smtClean="0">
                <a:latin typeface="Times New Roman" pitchFamily="18" charset="0"/>
                <a:cs typeface="Times New Roman" pitchFamily="18" charset="0"/>
              </a:rPr>
              <a:pPr/>
              <a:t>5</a:t>
            </a:fld>
            <a:endParaRPr lang="en-US" dirty="0" smtClean="0">
              <a:latin typeface="Times New Roman" pitchFamily="18" charset="0"/>
              <a:cs typeface="Times New Roman" pitchFamily="18"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a:ln/>
        </p:spPr>
      </p:sp>
      <p:sp>
        <p:nvSpPr>
          <p:cNvPr id="5123" name="Notes Placeholder 2"/>
          <p:cNvSpPr>
            <a:spLocks noGrp="1"/>
          </p:cNvSpPr>
          <p:nvPr>
            <p:ph type="body" idx="1"/>
          </p:nvPr>
        </p:nvSpPr>
        <p:spPr>
          <a:noFill/>
          <a:ln/>
        </p:spPr>
        <p:txBody>
          <a:bodyPr>
            <a:normAutofit fontScale="92500" lnSpcReduction="20000"/>
          </a:bodyPr>
          <a:lstStyle/>
          <a:p>
            <a:endParaRPr lang="en-GB" dirty="0" smtClean="0"/>
          </a:p>
          <a:p>
            <a:r>
              <a:rPr lang="en-GB" dirty="0" smtClean="0"/>
              <a:t>If religion is so useful to society why is secular capitalism so prevalent?</a:t>
            </a:r>
          </a:p>
          <a:p>
            <a:endParaRPr lang="en-GB" dirty="0" smtClean="0"/>
          </a:p>
          <a:p>
            <a:r>
              <a:rPr lang="en-GB" dirty="0" smtClean="0"/>
              <a:t>Social Darwinists argue that capitalism has triumphed because of its superiority over other forms of organisation (e.g. Fukuyama’s “End of History”).</a:t>
            </a:r>
          </a:p>
          <a:p>
            <a:endParaRPr lang="en-GB" dirty="0" smtClean="0"/>
          </a:p>
          <a:p>
            <a:r>
              <a:rPr lang="en-GB" dirty="0" smtClean="0"/>
              <a:t>But Social Darwinism ignores </a:t>
            </a:r>
            <a:r>
              <a:rPr lang="en-GB" dirty="0" smtClean="0"/>
              <a:t>the possibility </a:t>
            </a:r>
            <a:r>
              <a:rPr lang="en-GB" dirty="0" smtClean="0"/>
              <a:t>that a cancer can become established within a society (e.g. monopolistic corporations, corrupt rulers, discriminatory legislation).</a:t>
            </a:r>
          </a:p>
          <a:p>
            <a:endParaRPr lang="en-GB" dirty="0" smtClean="0"/>
          </a:p>
          <a:p>
            <a:r>
              <a:rPr lang="en-GB" dirty="0" smtClean="0"/>
              <a:t>Force can be applied at the commercial, political or military level to maintain corporate or national predominance. </a:t>
            </a:r>
          </a:p>
          <a:p>
            <a:endParaRPr lang="en-GB" dirty="0" smtClean="0"/>
          </a:p>
          <a:p>
            <a:r>
              <a:rPr lang="en-GB" dirty="0" smtClean="0"/>
              <a:t>Many theorists see the use of force as a sign of a civilisation in decline. </a:t>
            </a:r>
          </a:p>
          <a:p>
            <a:r>
              <a:rPr lang="en-GB" dirty="0" smtClean="0"/>
              <a:t>David Price writes </a:t>
            </a:r>
            <a:r>
              <a:rPr lang="en-GB" dirty="0" smtClean="0"/>
              <a:t>of the modern capitalist establishment creating a “desert of organised forgetting” to hide its crimes (commercial, political, military). Isn’t Fukuyama’s work the ultimate act of forgetting?</a:t>
            </a:r>
          </a:p>
          <a:p>
            <a:r>
              <a:rPr lang="en-GB" dirty="0" smtClean="0"/>
              <a:t>Toynbee sees the rise and fall of civilisation occurring as a creative minority gives way to a coercive minority. </a:t>
            </a:r>
          </a:p>
          <a:p>
            <a:r>
              <a:rPr lang="en-GB" dirty="0" smtClean="0"/>
              <a:t>Ibn khaldun relates rise and fall to the rise and fall of dynasties.</a:t>
            </a:r>
          </a:p>
          <a:p>
            <a:r>
              <a:rPr lang="en-GB" dirty="0" smtClean="0"/>
              <a:t>Bennabi proposes that civilisation requires a central organising idea (e.g. Islam) that creates a civilisation out of three ingredients: man, soil, and era.</a:t>
            </a:r>
          </a:p>
          <a:p>
            <a:r>
              <a:rPr lang="en-GB" dirty="0" smtClean="0"/>
              <a:t>Baumann writes of post-modernism as the abandonment of meta-narratives (secularism, communism, religious redemption ...) producing societies without anchors. </a:t>
            </a:r>
          </a:p>
          <a:p>
            <a:endParaRPr lang="en-GB" dirty="0" smtClean="0"/>
          </a:p>
          <a:p>
            <a:r>
              <a:rPr lang="en-GB" dirty="0" smtClean="0"/>
              <a:t>The entrenchment of secular capitalism has occurred because of the subtlety with which Western establishment has maintained it. The approach has involved carrot, stick and fig-leaf. </a:t>
            </a:r>
          </a:p>
          <a:p>
            <a:r>
              <a:rPr lang="en-GB" dirty="0" smtClean="0"/>
              <a:t>Chomsky sees the “threat of a good example” as being the biggest threat to American hegemony (i.e. no opponent is militarily strong enough to end American empire, but a society which practically demonstrates a different model for achieving a dignified life might just do so).</a:t>
            </a:r>
          </a:p>
          <a:p>
            <a:endParaRPr lang="en-GB" dirty="0" smtClean="0"/>
          </a:p>
        </p:txBody>
      </p:sp>
      <p:sp>
        <p:nvSpPr>
          <p:cNvPr id="5124" name="Slide Number Placeholder 3"/>
          <p:cNvSpPr>
            <a:spLocks noGrp="1"/>
          </p:cNvSpPr>
          <p:nvPr>
            <p:ph type="sldNum" sz="quarter" idx="5"/>
          </p:nvPr>
        </p:nvSpPr>
        <p:spPr>
          <a:noFill/>
        </p:spPr>
        <p:txBody>
          <a:bodyPr/>
          <a:lstStyle/>
          <a:p>
            <a:fld id="{E018561E-65A5-4B77-8F02-17B2B98943F5}" type="slidenum">
              <a:rPr lang="en-US" smtClean="0">
                <a:latin typeface="Times New Roman" pitchFamily="18" charset="0"/>
                <a:cs typeface="Times New Roman" pitchFamily="18" charset="0"/>
              </a:rPr>
              <a:pPr/>
              <a:t>6</a:t>
            </a:fld>
            <a:endParaRPr lang="en-US" dirty="0" smtClean="0">
              <a:latin typeface="Times New Roman" pitchFamily="18" charset="0"/>
              <a:cs typeface="Times New Roman" pitchFamily="18"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a:ln/>
        </p:spPr>
      </p:sp>
      <p:sp>
        <p:nvSpPr>
          <p:cNvPr id="5123" name="Notes Placeholder 2"/>
          <p:cNvSpPr>
            <a:spLocks noGrp="1"/>
          </p:cNvSpPr>
          <p:nvPr>
            <p:ph type="body" idx="1"/>
          </p:nvPr>
        </p:nvSpPr>
        <p:spPr>
          <a:noFill/>
          <a:ln/>
        </p:spPr>
        <p:txBody>
          <a:bodyPr/>
          <a:lstStyle/>
          <a:p>
            <a:r>
              <a:rPr lang="en-GB" dirty="0" smtClean="0"/>
              <a:t>One example of the fig leaf in action: the fact that the commercial banking system defrauds society as a whole through the use of fractional reserves is carefully overlooked in much academic discussion.</a:t>
            </a:r>
          </a:p>
          <a:p>
            <a:endParaRPr lang="en-GB" dirty="0" smtClean="0"/>
          </a:p>
        </p:txBody>
      </p:sp>
      <p:sp>
        <p:nvSpPr>
          <p:cNvPr id="5124" name="Slide Number Placeholder 3"/>
          <p:cNvSpPr>
            <a:spLocks noGrp="1"/>
          </p:cNvSpPr>
          <p:nvPr>
            <p:ph type="sldNum" sz="quarter" idx="5"/>
          </p:nvPr>
        </p:nvSpPr>
        <p:spPr>
          <a:noFill/>
        </p:spPr>
        <p:txBody>
          <a:bodyPr/>
          <a:lstStyle/>
          <a:p>
            <a:fld id="{11D0699D-447E-4DF0-AB01-DA283833830D}" type="slidenum">
              <a:rPr lang="en-US"/>
              <a:pPr/>
              <a:t>7</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a:ln/>
        </p:spPr>
      </p:sp>
      <p:sp>
        <p:nvSpPr>
          <p:cNvPr id="5123" name="Notes Placeholder 2"/>
          <p:cNvSpPr>
            <a:spLocks noGrp="1"/>
          </p:cNvSpPr>
          <p:nvPr>
            <p:ph type="body" idx="1"/>
          </p:nvPr>
        </p:nvSpPr>
        <p:spPr>
          <a:noFill/>
          <a:ln/>
        </p:spPr>
        <p:txBody>
          <a:bodyPr/>
          <a:lstStyle/>
          <a:p>
            <a:r>
              <a:rPr lang="en-GB" dirty="0" smtClean="0"/>
              <a:t>The stick in action: the banking lobby can create boom or bust to undermine or support its political allies, as needs be. </a:t>
            </a:r>
            <a:r>
              <a:rPr lang="en-GB" dirty="0" smtClean="0"/>
              <a:t>David Harvey writes that in the 1970’s the US Business Roundtable funded the “aggressive pursuit of political power for the corporation” with several hundred million dollars. Many </a:t>
            </a:r>
            <a:r>
              <a:rPr lang="en-GB" dirty="0" smtClean="0"/>
              <a:t>other examples of the corporate and political stick exist (e.g. Big Pharma spent in excess of USD600m to undermine Obamacare, political and financial support for Russian transition under Gorbachev was made conditional on the application of capitalist shock therapy, US assistance for Indian nuclear technological development is said to have been made conditional upon the acceptance by India of US GM grain imports).</a:t>
            </a:r>
          </a:p>
        </p:txBody>
      </p:sp>
      <p:sp>
        <p:nvSpPr>
          <p:cNvPr id="5124" name="Slide Number Placeholder 3"/>
          <p:cNvSpPr>
            <a:spLocks noGrp="1"/>
          </p:cNvSpPr>
          <p:nvPr>
            <p:ph type="sldNum" sz="quarter" idx="5"/>
          </p:nvPr>
        </p:nvSpPr>
        <p:spPr>
          <a:noFill/>
        </p:spPr>
        <p:txBody>
          <a:bodyPr/>
          <a:lstStyle/>
          <a:p>
            <a:fld id="{5D16F0BC-6EA0-4153-ACAA-09CEE90AE9C5}" type="slidenum">
              <a:rPr lang="en-US" smtClean="0">
                <a:latin typeface="Times New Roman" charset="0"/>
                <a:cs typeface="Times New Roman" charset="0"/>
              </a:rPr>
              <a:pPr/>
              <a:t>8</a:t>
            </a:fld>
            <a:endParaRPr lang="en-US" dirty="0" smtClean="0">
              <a:latin typeface="Times New Roman" charset="0"/>
              <a:cs typeface="Times New Roman"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a:ln/>
        </p:spPr>
      </p:sp>
      <p:sp>
        <p:nvSpPr>
          <p:cNvPr id="32771" name="Notes Placeholder 2"/>
          <p:cNvSpPr>
            <a:spLocks noGrp="1"/>
          </p:cNvSpPr>
          <p:nvPr>
            <p:ph type="body" idx="1"/>
          </p:nvPr>
        </p:nvSpPr>
        <p:spPr>
          <a:noFill/>
          <a:ln/>
        </p:spPr>
        <p:txBody>
          <a:bodyPr/>
          <a:lstStyle/>
          <a:p>
            <a:r>
              <a:rPr lang="en-US" dirty="0" smtClean="0"/>
              <a:t>Another fig-leaf: If the economic picture worsens, just fiddle the statistics …</a:t>
            </a:r>
          </a:p>
        </p:txBody>
      </p:sp>
      <p:sp>
        <p:nvSpPr>
          <p:cNvPr id="32772" name="Slide Number Placeholder 3"/>
          <p:cNvSpPr>
            <a:spLocks noGrp="1"/>
          </p:cNvSpPr>
          <p:nvPr>
            <p:ph type="sldNum" sz="quarter" idx="5"/>
          </p:nvPr>
        </p:nvSpPr>
        <p:spPr>
          <a:noFill/>
        </p:spPr>
        <p:txBody>
          <a:bodyPr/>
          <a:lstStyle/>
          <a:p>
            <a:fld id="{81B86BB5-05BD-4BB7-83DB-49EFF418A2D3}" type="slidenum">
              <a:rPr lang="en-US" smtClean="0"/>
              <a:pPr/>
              <a:t>9</a:t>
            </a:fld>
            <a:endParaRPr 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gradFill rotWithShape="0">
          <a:gsLst>
            <a:gs pos="0">
              <a:schemeClr val="bg1">
                <a:gamma/>
                <a:shade val="46275"/>
                <a:invGamma/>
              </a:schemeClr>
            </a:gs>
            <a:gs pos="50000">
              <a:schemeClr val="bg1"/>
            </a:gs>
            <a:gs pos="100000">
              <a:schemeClr val="bg1">
                <a:gamma/>
                <a:shade val="46275"/>
                <a:invGamma/>
              </a:schemeClr>
            </a:gs>
          </a:gsLst>
          <a:lin ang="5400000" scaled="1"/>
        </a:gradFill>
        <a:effectLst/>
      </p:bgPr>
    </p:bg>
    <p:spTree>
      <p:nvGrpSpPr>
        <p:cNvPr id="1" name=""/>
        <p:cNvGrpSpPr/>
        <p:nvPr/>
      </p:nvGrpSpPr>
      <p:grpSpPr>
        <a:xfrm>
          <a:off x="0" y="0"/>
          <a:ext cx="0" cy="0"/>
          <a:chOff x="0" y="0"/>
          <a:chExt cx="0" cy="0"/>
        </a:xfrm>
      </p:grpSpPr>
      <p:sp>
        <p:nvSpPr>
          <p:cNvPr id="4" name="Rectangle 2"/>
          <p:cNvSpPr>
            <a:spLocks noChangeArrowheads="1"/>
          </p:cNvSpPr>
          <p:nvPr/>
        </p:nvSpPr>
        <p:spPr bwMode="auto">
          <a:xfrm>
            <a:off x="381000" y="0"/>
            <a:ext cx="1447800" cy="6856413"/>
          </a:xfrm>
          <a:prstGeom prst="rect">
            <a:avLst/>
          </a:prstGeom>
          <a:gradFill rotWithShape="0">
            <a:gsLst>
              <a:gs pos="0">
                <a:schemeClr val="bg1">
                  <a:gamma/>
                  <a:shade val="61961"/>
                  <a:invGamma/>
                </a:schemeClr>
              </a:gs>
              <a:gs pos="50000">
                <a:schemeClr val="bg1">
                  <a:alpha val="50000"/>
                </a:schemeClr>
              </a:gs>
              <a:gs pos="100000">
                <a:schemeClr val="bg1">
                  <a:gamma/>
                  <a:shade val="61961"/>
                  <a:invGamma/>
                </a:schemeClr>
              </a:gs>
            </a:gsLst>
            <a:lin ang="5400000" scaled="1"/>
          </a:gradFill>
          <a:ln w="9525">
            <a:noFill/>
            <a:miter lim="800000"/>
            <a:headEnd/>
            <a:tailEnd/>
          </a:ln>
          <a:effectLst/>
        </p:spPr>
        <p:txBody>
          <a:bodyPr/>
          <a:lstStyle/>
          <a:p>
            <a:pPr>
              <a:defRPr/>
            </a:pPr>
            <a:endParaRPr lang="en-GB" dirty="0">
              <a:latin typeface="Times New Roman" pitchFamily="18" charset="0"/>
              <a:cs typeface="Times New Roman" pitchFamily="18" charset="0"/>
            </a:endParaRPr>
          </a:p>
        </p:txBody>
      </p:sp>
      <p:sp>
        <p:nvSpPr>
          <p:cNvPr id="5" name="Rectangle 3"/>
          <p:cNvSpPr>
            <a:spLocks noChangeArrowheads="1"/>
          </p:cNvSpPr>
          <p:nvPr/>
        </p:nvSpPr>
        <p:spPr bwMode="auto">
          <a:xfrm>
            <a:off x="685800" y="2438400"/>
            <a:ext cx="8456613" cy="762000"/>
          </a:xfrm>
          <a:prstGeom prst="rect">
            <a:avLst/>
          </a:prstGeom>
          <a:gradFill rotWithShape="0">
            <a:gsLst>
              <a:gs pos="0">
                <a:schemeClr val="bg1"/>
              </a:gs>
              <a:gs pos="100000">
                <a:schemeClr val="bg1">
                  <a:gamma/>
                  <a:shade val="15294"/>
                  <a:invGamma/>
                </a:schemeClr>
              </a:gs>
            </a:gsLst>
            <a:lin ang="0" scaled="1"/>
          </a:gradFill>
          <a:ln w="9525">
            <a:noFill/>
            <a:miter lim="800000"/>
            <a:headEnd/>
            <a:tailEnd/>
          </a:ln>
          <a:effectLst/>
        </p:spPr>
        <p:txBody>
          <a:bodyPr/>
          <a:lstStyle/>
          <a:p>
            <a:pPr>
              <a:defRPr/>
            </a:pPr>
            <a:endParaRPr lang="en-GB" dirty="0">
              <a:latin typeface="Times New Roman" pitchFamily="18" charset="0"/>
              <a:cs typeface="Times New Roman" pitchFamily="18" charset="0"/>
            </a:endParaRPr>
          </a:p>
        </p:txBody>
      </p:sp>
      <p:sp>
        <p:nvSpPr>
          <p:cNvPr id="6" name="Rectangle 9"/>
          <p:cNvSpPr>
            <a:spLocks noChangeArrowheads="1"/>
          </p:cNvSpPr>
          <p:nvPr/>
        </p:nvSpPr>
        <p:spPr bwMode="auto">
          <a:xfrm>
            <a:off x="0" y="3505200"/>
            <a:ext cx="4724400" cy="152400"/>
          </a:xfrm>
          <a:prstGeom prst="rect">
            <a:avLst/>
          </a:prstGeom>
          <a:solidFill>
            <a:schemeClr val="accent1">
              <a:alpha val="50000"/>
            </a:schemeClr>
          </a:solidFill>
          <a:ln w="9525">
            <a:noFill/>
            <a:miter lim="800000"/>
            <a:headEnd/>
            <a:tailEnd/>
          </a:ln>
          <a:effectLst/>
        </p:spPr>
        <p:txBody>
          <a:bodyPr/>
          <a:lstStyle/>
          <a:p>
            <a:pPr>
              <a:defRPr/>
            </a:pPr>
            <a:endParaRPr lang="en-GB" dirty="0">
              <a:latin typeface="Times New Roman" pitchFamily="18" charset="0"/>
              <a:cs typeface="Times New Roman" pitchFamily="18" charset="0"/>
            </a:endParaRPr>
          </a:p>
        </p:txBody>
      </p:sp>
      <p:sp>
        <p:nvSpPr>
          <p:cNvPr id="320516" name="Rectangle 4"/>
          <p:cNvSpPr>
            <a:spLocks noGrp="1" noChangeArrowheads="1"/>
          </p:cNvSpPr>
          <p:nvPr>
            <p:ph type="ctrTitle" sz="quarter"/>
          </p:nvPr>
        </p:nvSpPr>
        <p:spPr>
          <a:xfrm>
            <a:off x="685800" y="2286000"/>
            <a:ext cx="7772400" cy="1143000"/>
          </a:xfrm>
        </p:spPr>
        <p:txBody>
          <a:bodyPr/>
          <a:lstStyle>
            <a:lvl1pPr>
              <a:defRPr/>
            </a:lvl1pPr>
          </a:lstStyle>
          <a:p>
            <a:r>
              <a:rPr lang="en-US" smtClean="0"/>
              <a:t>Click to edit Master title style</a:t>
            </a:r>
            <a:endParaRPr lang="en-US"/>
          </a:p>
        </p:txBody>
      </p:sp>
      <p:sp>
        <p:nvSpPr>
          <p:cNvPr id="320517" name="Rectangle 5"/>
          <p:cNvSpPr>
            <a:spLocks noGrp="1" noChangeArrowheads="1"/>
          </p:cNvSpPr>
          <p:nvPr>
            <p:ph type="subTitle" sz="quarter" idx="1"/>
          </p:nvPr>
        </p:nvSpPr>
        <p:spPr>
          <a:xfrm>
            <a:off x="2057400" y="4114800"/>
            <a:ext cx="6400800" cy="1752600"/>
          </a:xfrm>
        </p:spPr>
        <p:txBody>
          <a:bodyPr/>
          <a:lstStyle>
            <a:lvl1pPr marL="0" indent="0" algn="ctr">
              <a:buFont typeface="Wingdings" pitchFamily="2" charset="2"/>
              <a:buNone/>
              <a:defRPr sz="1600" b="1"/>
            </a:lvl1pPr>
          </a:lstStyle>
          <a:p>
            <a:r>
              <a:rPr lang="en-US" smtClean="0"/>
              <a:t>Click to edit Master subtitle style</a:t>
            </a:r>
            <a:endParaRPr lang="en-US"/>
          </a:p>
        </p:txBody>
      </p:sp>
      <p:sp>
        <p:nvSpPr>
          <p:cNvPr id="8" name="Rectangle 6"/>
          <p:cNvSpPr>
            <a:spLocks noGrp="1" noChangeArrowheads="1"/>
          </p:cNvSpPr>
          <p:nvPr>
            <p:ph type="dt" sz="quarter" idx="10"/>
          </p:nvPr>
        </p:nvSpPr>
        <p:spPr/>
        <p:txBody>
          <a:bodyPr/>
          <a:lstStyle>
            <a:lvl1pPr>
              <a:defRPr sz="1200">
                <a:latin typeface="Arial" charset="0"/>
              </a:defRPr>
            </a:lvl1pPr>
          </a:lstStyle>
          <a:p>
            <a:fld id="{71C025BB-B383-4F94-86E8-A4689E667664}" type="datetimeFigureOut">
              <a:rPr lang="en-GB" smtClean="0"/>
              <a:pPr/>
              <a:t>15/03/2014</a:t>
            </a:fld>
            <a:endParaRPr lang="en-GB" dirty="0"/>
          </a:p>
        </p:txBody>
      </p:sp>
      <p:sp>
        <p:nvSpPr>
          <p:cNvPr id="9" name="Rectangle 7"/>
          <p:cNvSpPr>
            <a:spLocks noGrp="1" noChangeArrowheads="1"/>
          </p:cNvSpPr>
          <p:nvPr>
            <p:ph type="ftr" sz="quarter" idx="11"/>
          </p:nvPr>
        </p:nvSpPr>
        <p:spPr/>
        <p:txBody>
          <a:bodyPr/>
          <a:lstStyle>
            <a:lvl1pPr>
              <a:defRPr sz="1200">
                <a:latin typeface="Arial" charset="0"/>
              </a:defRPr>
            </a:lvl1pPr>
          </a:lstStyle>
          <a:p>
            <a:endParaRPr lang="en-GB" dirty="0"/>
          </a:p>
        </p:txBody>
      </p:sp>
      <p:sp>
        <p:nvSpPr>
          <p:cNvPr id="10" name="Rectangle 8"/>
          <p:cNvSpPr>
            <a:spLocks noGrp="1" noChangeArrowheads="1"/>
          </p:cNvSpPr>
          <p:nvPr>
            <p:ph type="sldNum" sz="quarter" idx="12"/>
          </p:nvPr>
        </p:nvSpPr>
        <p:spPr/>
        <p:txBody>
          <a:bodyPr/>
          <a:lstStyle>
            <a:lvl1pPr>
              <a:defRPr sz="1200">
                <a:latin typeface="Arial" charset="0"/>
              </a:defRPr>
            </a:lvl1pPr>
          </a:lstStyle>
          <a:p>
            <a:fld id="{386AF37D-8980-41A5-B9F4-D4930F9F412F}" type="slidenum">
              <a:rPr lang="en-GB" smtClean="0"/>
              <a:pPr/>
              <a:t>‹#›</a:t>
            </a:fld>
            <a:endParaRPr lang="en-GB"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7"/>
          <p:cNvSpPr>
            <a:spLocks noGrp="1" noChangeArrowheads="1"/>
          </p:cNvSpPr>
          <p:nvPr>
            <p:ph type="dt" sz="half" idx="10"/>
          </p:nvPr>
        </p:nvSpPr>
        <p:spPr>
          <a:ln/>
        </p:spPr>
        <p:txBody>
          <a:bodyPr/>
          <a:lstStyle>
            <a:lvl1pPr>
              <a:defRPr/>
            </a:lvl1pPr>
          </a:lstStyle>
          <a:p>
            <a:fld id="{71C025BB-B383-4F94-86E8-A4689E667664}" type="datetimeFigureOut">
              <a:rPr lang="en-GB" smtClean="0"/>
              <a:pPr/>
              <a:t>15/03/2014</a:t>
            </a:fld>
            <a:endParaRPr lang="en-GB" dirty="0"/>
          </a:p>
        </p:txBody>
      </p:sp>
      <p:sp>
        <p:nvSpPr>
          <p:cNvPr id="5" name="Rectangle 8"/>
          <p:cNvSpPr>
            <a:spLocks noGrp="1" noChangeArrowheads="1"/>
          </p:cNvSpPr>
          <p:nvPr>
            <p:ph type="ftr" sz="quarter" idx="11"/>
          </p:nvPr>
        </p:nvSpPr>
        <p:spPr>
          <a:ln/>
        </p:spPr>
        <p:txBody>
          <a:bodyPr/>
          <a:lstStyle>
            <a:lvl1pPr>
              <a:defRPr/>
            </a:lvl1pPr>
          </a:lstStyle>
          <a:p>
            <a:endParaRPr lang="en-GB" dirty="0"/>
          </a:p>
        </p:txBody>
      </p:sp>
      <p:sp>
        <p:nvSpPr>
          <p:cNvPr id="6" name="Rectangle 9"/>
          <p:cNvSpPr>
            <a:spLocks noGrp="1" noChangeArrowheads="1"/>
          </p:cNvSpPr>
          <p:nvPr>
            <p:ph type="sldNum" sz="quarter" idx="12"/>
          </p:nvPr>
        </p:nvSpPr>
        <p:spPr>
          <a:ln/>
        </p:spPr>
        <p:txBody>
          <a:bodyPr/>
          <a:lstStyle>
            <a:lvl1pPr>
              <a:defRPr/>
            </a:lvl1pPr>
          </a:lstStyle>
          <a:p>
            <a:fld id="{386AF37D-8980-41A5-B9F4-D4930F9F412F}" type="slidenum">
              <a:rPr lang="en-GB" smtClean="0"/>
              <a:pPr/>
              <a:t>‹#›</a:t>
            </a:fld>
            <a:endParaRPr lang="en-GB"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72300" y="609600"/>
            <a:ext cx="2095500" cy="548640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09600"/>
            <a:ext cx="61341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7"/>
          <p:cNvSpPr>
            <a:spLocks noGrp="1" noChangeArrowheads="1"/>
          </p:cNvSpPr>
          <p:nvPr>
            <p:ph type="dt" sz="half" idx="10"/>
          </p:nvPr>
        </p:nvSpPr>
        <p:spPr>
          <a:ln/>
        </p:spPr>
        <p:txBody>
          <a:bodyPr/>
          <a:lstStyle>
            <a:lvl1pPr>
              <a:defRPr/>
            </a:lvl1pPr>
          </a:lstStyle>
          <a:p>
            <a:fld id="{71C025BB-B383-4F94-86E8-A4689E667664}" type="datetimeFigureOut">
              <a:rPr lang="en-GB" smtClean="0"/>
              <a:pPr/>
              <a:t>15/03/2014</a:t>
            </a:fld>
            <a:endParaRPr lang="en-GB" dirty="0"/>
          </a:p>
        </p:txBody>
      </p:sp>
      <p:sp>
        <p:nvSpPr>
          <p:cNvPr id="5" name="Rectangle 8"/>
          <p:cNvSpPr>
            <a:spLocks noGrp="1" noChangeArrowheads="1"/>
          </p:cNvSpPr>
          <p:nvPr>
            <p:ph type="ftr" sz="quarter" idx="11"/>
          </p:nvPr>
        </p:nvSpPr>
        <p:spPr>
          <a:ln/>
        </p:spPr>
        <p:txBody>
          <a:bodyPr/>
          <a:lstStyle>
            <a:lvl1pPr>
              <a:defRPr/>
            </a:lvl1pPr>
          </a:lstStyle>
          <a:p>
            <a:endParaRPr lang="en-GB" dirty="0"/>
          </a:p>
        </p:txBody>
      </p:sp>
      <p:sp>
        <p:nvSpPr>
          <p:cNvPr id="6" name="Rectangle 9"/>
          <p:cNvSpPr>
            <a:spLocks noGrp="1" noChangeArrowheads="1"/>
          </p:cNvSpPr>
          <p:nvPr>
            <p:ph type="sldNum" sz="quarter" idx="12"/>
          </p:nvPr>
        </p:nvSpPr>
        <p:spPr>
          <a:ln/>
        </p:spPr>
        <p:txBody>
          <a:bodyPr/>
          <a:lstStyle>
            <a:lvl1pPr>
              <a:defRPr/>
            </a:lvl1pPr>
          </a:lstStyle>
          <a:p>
            <a:fld id="{386AF37D-8980-41A5-B9F4-D4930F9F412F}" type="slidenum">
              <a:rPr lang="en-GB" smtClean="0"/>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a:xfrm>
            <a:off x="642910" y="1988840"/>
            <a:ext cx="8424890" cy="3960440"/>
          </a:xfrm>
        </p:spPr>
        <p:txBody>
          <a:bodyPr/>
          <a:lstStyle>
            <a:lvl1pPr>
              <a:defRPr sz="2000"/>
            </a:lvl1pPr>
            <a:lvl2pPr>
              <a:defRPr sz="1600"/>
            </a:lvl2pPr>
            <a:lvl3pPr>
              <a:defRPr sz="1600"/>
            </a:lvl3pPr>
            <a:lvl4pPr>
              <a:defRPr sz="1600"/>
            </a:lvl4pPr>
            <a:lvl5pPr>
              <a:defRPr sz="16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Rectangle 7"/>
          <p:cNvSpPr>
            <a:spLocks noGrp="1" noChangeArrowheads="1"/>
          </p:cNvSpPr>
          <p:nvPr>
            <p:ph type="dt" sz="half" idx="10"/>
          </p:nvPr>
        </p:nvSpPr>
        <p:spPr>
          <a:ln/>
        </p:spPr>
        <p:txBody>
          <a:bodyPr/>
          <a:lstStyle>
            <a:lvl1pPr>
              <a:defRPr/>
            </a:lvl1pPr>
          </a:lstStyle>
          <a:p>
            <a:fld id="{71C025BB-B383-4F94-86E8-A4689E667664}" type="datetimeFigureOut">
              <a:rPr lang="en-GB" smtClean="0"/>
              <a:pPr/>
              <a:t>15/03/2014</a:t>
            </a:fld>
            <a:endParaRPr lang="en-GB" dirty="0"/>
          </a:p>
        </p:txBody>
      </p:sp>
      <p:sp>
        <p:nvSpPr>
          <p:cNvPr id="5" name="Rectangle 8"/>
          <p:cNvSpPr>
            <a:spLocks noGrp="1" noChangeArrowheads="1"/>
          </p:cNvSpPr>
          <p:nvPr>
            <p:ph type="ftr" sz="quarter" idx="11"/>
          </p:nvPr>
        </p:nvSpPr>
        <p:spPr>
          <a:ln/>
        </p:spPr>
        <p:txBody>
          <a:bodyPr/>
          <a:lstStyle>
            <a:lvl1pPr>
              <a:defRPr/>
            </a:lvl1pPr>
          </a:lstStyle>
          <a:p>
            <a:endParaRPr lang="en-GB" dirty="0"/>
          </a:p>
        </p:txBody>
      </p:sp>
      <p:sp>
        <p:nvSpPr>
          <p:cNvPr id="6" name="Rectangle 9"/>
          <p:cNvSpPr>
            <a:spLocks noGrp="1" noChangeArrowheads="1"/>
          </p:cNvSpPr>
          <p:nvPr>
            <p:ph type="sldNum" sz="quarter" idx="12"/>
          </p:nvPr>
        </p:nvSpPr>
        <p:spPr>
          <a:ln/>
        </p:spPr>
        <p:txBody>
          <a:bodyPr/>
          <a:lstStyle>
            <a:lvl1pPr>
              <a:defRPr/>
            </a:lvl1pPr>
          </a:lstStyle>
          <a:p>
            <a:fld id="{386AF37D-8980-41A5-B9F4-D4930F9F412F}" type="slidenum">
              <a:rPr lang="en-GB" smtClean="0"/>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7"/>
          <p:cNvSpPr>
            <a:spLocks noGrp="1" noChangeArrowheads="1"/>
          </p:cNvSpPr>
          <p:nvPr>
            <p:ph type="dt" sz="half" idx="10"/>
          </p:nvPr>
        </p:nvSpPr>
        <p:spPr>
          <a:ln/>
        </p:spPr>
        <p:txBody>
          <a:bodyPr/>
          <a:lstStyle>
            <a:lvl1pPr>
              <a:defRPr/>
            </a:lvl1pPr>
          </a:lstStyle>
          <a:p>
            <a:fld id="{71C025BB-B383-4F94-86E8-A4689E667664}" type="datetimeFigureOut">
              <a:rPr lang="en-GB" smtClean="0"/>
              <a:pPr/>
              <a:t>15/03/2014</a:t>
            </a:fld>
            <a:endParaRPr lang="en-GB" dirty="0"/>
          </a:p>
        </p:txBody>
      </p:sp>
      <p:sp>
        <p:nvSpPr>
          <p:cNvPr id="5" name="Rectangle 8"/>
          <p:cNvSpPr>
            <a:spLocks noGrp="1" noChangeArrowheads="1"/>
          </p:cNvSpPr>
          <p:nvPr>
            <p:ph type="ftr" sz="quarter" idx="11"/>
          </p:nvPr>
        </p:nvSpPr>
        <p:spPr>
          <a:ln/>
        </p:spPr>
        <p:txBody>
          <a:bodyPr/>
          <a:lstStyle>
            <a:lvl1pPr>
              <a:defRPr/>
            </a:lvl1pPr>
          </a:lstStyle>
          <a:p>
            <a:endParaRPr lang="en-GB" dirty="0"/>
          </a:p>
        </p:txBody>
      </p:sp>
      <p:sp>
        <p:nvSpPr>
          <p:cNvPr id="6" name="Rectangle 9"/>
          <p:cNvSpPr>
            <a:spLocks noGrp="1" noChangeArrowheads="1"/>
          </p:cNvSpPr>
          <p:nvPr>
            <p:ph type="sldNum" sz="quarter" idx="12"/>
          </p:nvPr>
        </p:nvSpPr>
        <p:spPr>
          <a:ln/>
        </p:spPr>
        <p:txBody>
          <a:bodyPr/>
          <a:lstStyle>
            <a:lvl1pPr>
              <a:defRPr/>
            </a:lvl1pPr>
          </a:lstStyle>
          <a:p>
            <a:fld id="{386AF37D-8980-41A5-B9F4-D4930F9F412F}" type="slidenum">
              <a:rPr lang="en-GB" smtClean="0"/>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41148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953000" y="1981200"/>
            <a:ext cx="41148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7"/>
          <p:cNvSpPr>
            <a:spLocks noGrp="1" noChangeArrowheads="1"/>
          </p:cNvSpPr>
          <p:nvPr>
            <p:ph type="dt" sz="half" idx="10"/>
          </p:nvPr>
        </p:nvSpPr>
        <p:spPr>
          <a:ln/>
        </p:spPr>
        <p:txBody>
          <a:bodyPr/>
          <a:lstStyle>
            <a:lvl1pPr>
              <a:defRPr/>
            </a:lvl1pPr>
          </a:lstStyle>
          <a:p>
            <a:fld id="{71C025BB-B383-4F94-86E8-A4689E667664}" type="datetimeFigureOut">
              <a:rPr lang="en-GB" smtClean="0"/>
              <a:pPr/>
              <a:t>15/03/2014</a:t>
            </a:fld>
            <a:endParaRPr lang="en-GB" dirty="0"/>
          </a:p>
        </p:txBody>
      </p:sp>
      <p:sp>
        <p:nvSpPr>
          <p:cNvPr id="6" name="Rectangle 8"/>
          <p:cNvSpPr>
            <a:spLocks noGrp="1" noChangeArrowheads="1"/>
          </p:cNvSpPr>
          <p:nvPr>
            <p:ph type="ftr" sz="quarter" idx="11"/>
          </p:nvPr>
        </p:nvSpPr>
        <p:spPr>
          <a:ln/>
        </p:spPr>
        <p:txBody>
          <a:bodyPr/>
          <a:lstStyle>
            <a:lvl1pPr>
              <a:defRPr/>
            </a:lvl1pPr>
          </a:lstStyle>
          <a:p>
            <a:endParaRPr lang="en-GB" dirty="0"/>
          </a:p>
        </p:txBody>
      </p:sp>
      <p:sp>
        <p:nvSpPr>
          <p:cNvPr id="7" name="Rectangle 9"/>
          <p:cNvSpPr>
            <a:spLocks noGrp="1" noChangeArrowheads="1"/>
          </p:cNvSpPr>
          <p:nvPr>
            <p:ph type="sldNum" sz="quarter" idx="12"/>
          </p:nvPr>
        </p:nvSpPr>
        <p:spPr>
          <a:ln/>
        </p:spPr>
        <p:txBody>
          <a:bodyPr/>
          <a:lstStyle>
            <a:lvl1pPr>
              <a:defRPr/>
            </a:lvl1pPr>
          </a:lstStyle>
          <a:p>
            <a:fld id="{386AF37D-8980-41A5-B9F4-D4930F9F412F}" type="slidenum">
              <a:rPr lang="en-GB" smtClean="0"/>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7"/>
          <p:cNvSpPr>
            <a:spLocks noGrp="1" noChangeArrowheads="1"/>
          </p:cNvSpPr>
          <p:nvPr>
            <p:ph type="dt" sz="half" idx="10"/>
          </p:nvPr>
        </p:nvSpPr>
        <p:spPr>
          <a:ln/>
        </p:spPr>
        <p:txBody>
          <a:bodyPr/>
          <a:lstStyle>
            <a:lvl1pPr>
              <a:defRPr/>
            </a:lvl1pPr>
          </a:lstStyle>
          <a:p>
            <a:fld id="{71C025BB-B383-4F94-86E8-A4689E667664}" type="datetimeFigureOut">
              <a:rPr lang="en-GB" smtClean="0"/>
              <a:pPr/>
              <a:t>15/03/2014</a:t>
            </a:fld>
            <a:endParaRPr lang="en-GB" dirty="0"/>
          </a:p>
        </p:txBody>
      </p:sp>
      <p:sp>
        <p:nvSpPr>
          <p:cNvPr id="8" name="Rectangle 8"/>
          <p:cNvSpPr>
            <a:spLocks noGrp="1" noChangeArrowheads="1"/>
          </p:cNvSpPr>
          <p:nvPr>
            <p:ph type="ftr" sz="quarter" idx="11"/>
          </p:nvPr>
        </p:nvSpPr>
        <p:spPr>
          <a:ln/>
        </p:spPr>
        <p:txBody>
          <a:bodyPr/>
          <a:lstStyle>
            <a:lvl1pPr>
              <a:defRPr/>
            </a:lvl1pPr>
          </a:lstStyle>
          <a:p>
            <a:endParaRPr lang="en-GB" dirty="0"/>
          </a:p>
        </p:txBody>
      </p:sp>
      <p:sp>
        <p:nvSpPr>
          <p:cNvPr id="9" name="Rectangle 9"/>
          <p:cNvSpPr>
            <a:spLocks noGrp="1" noChangeArrowheads="1"/>
          </p:cNvSpPr>
          <p:nvPr>
            <p:ph type="sldNum" sz="quarter" idx="12"/>
          </p:nvPr>
        </p:nvSpPr>
        <p:spPr>
          <a:ln/>
        </p:spPr>
        <p:txBody>
          <a:bodyPr/>
          <a:lstStyle>
            <a:lvl1pPr>
              <a:defRPr/>
            </a:lvl1pPr>
          </a:lstStyle>
          <a:p>
            <a:fld id="{386AF37D-8980-41A5-B9F4-D4930F9F412F}" type="slidenum">
              <a:rPr lang="en-GB" smtClean="0"/>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7"/>
          <p:cNvSpPr>
            <a:spLocks noGrp="1" noChangeArrowheads="1"/>
          </p:cNvSpPr>
          <p:nvPr>
            <p:ph type="dt" sz="half" idx="10"/>
          </p:nvPr>
        </p:nvSpPr>
        <p:spPr>
          <a:ln/>
        </p:spPr>
        <p:txBody>
          <a:bodyPr/>
          <a:lstStyle>
            <a:lvl1pPr>
              <a:defRPr/>
            </a:lvl1pPr>
          </a:lstStyle>
          <a:p>
            <a:fld id="{71C025BB-B383-4F94-86E8-A4689E667664}" type="datetimeFigureOut">
              <a:rPr lang="en-GB" smtClean="0"/>
              <a:pPr/>
              <a:t>15/03/2014</a:t>
            </a:fld>
            <a:endParaRPr lang="en-GB" dirty="0"/>
          </a:p>
        </p:txBody>
      </p:sp>
      <p:sp>
        <p:nvSpPr>
          <p:cNvPr id="4" name="Rectangle 8"/>
          <p:cNvSpPr>
            <a:spLocks noGrp="1" noChangeArrowheads="1"/>
          </p:cNvSpPr>
          <p:nvPr>
            <p:ph type="ftr" sz="quarter" idx="11"/>
          </p:nvPr>
        </p:nvSpPr>
        <p:spPr>
          <a:ln/>
        </p:spPr>
        <p:txBody>
          <a:bodyPr/>
          <a:lstStyle>
            <a:lvl1pPr>
              <a:defRPr/>
            </a:lvl1pPr>
          </a:lstStyle>
          <a:p>
            <a:endParaRPr lang="en-GB" dirty="0"/>
          </a:p>
        </p:txBody>
      </p:sp>
      <p:sp>
        <p:nvSpPr>
          <p:cNvPr id="5" name="Rectangle 9"/>
          <p:cNvSpPr>
            <a:spLocks noGrp="1" noChangeArrowheads="1"/>
          </p:cNvSpPr>
          <p:nvPr>
            <p:ph type="sldNum" sz="quarter" idx="12"/>
          </p:nvPr>
        </p:nvSpPr>
        <p:spPr>
          <a:ln/>
        </p:spPr>
        <p:txBody>
          <a:bodyPr/>
          <a:lstStyle>
            <a:lvl1pPr>
              <a:defRPr/>
            </a:lvl1pPr>
          </a:lstStyle>
          <a:p>
            <a:fld id="{386AF37D-8980-41A5-B9F4-D4930F9F412F}" type="slidenum">
              <a:rPr lang="en-GB" smtClean="0"/>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7"/>
          <p:cNvSpPr>
            <a:spLocks noGrp="1" noChangeArrowheads="1"/>
          </p:cNvSpPr>
          <p:nvPr>
            <p:ph type="dt" sz="half" idx="10"/>
          </p:nvPr>
        </p:nvSpPr>
        <p:spPr>
          <a:ln/>
        </p:spPr>
        <p:txBody>
          <a:bodyPr/>
          <a:lstStyle>
            <a:lvl1pPr>
              <a:defRPr/>
            </a:lvl1pPr>
          </a:lstStyle>
          <a:p>
            <a:fld id="{71C025BB-B383-4F94-86E8-A4689E667664}" type="datetimeFigureOut">
              <a:rPr lang="en-GB" smtClean="0"/>
              <a:pPr/>
              <a:t>15/03/2014</a:t>
            </a:fld>
            <a:endParaRPr lang="en-GB" dirty="0"/>
          </a:p>
        </p:txBody>
      </p:sp>
      <p:sp>
        <p:nvSpPr>
          <p:cNvPr id="3" name="Rectangle 8"/>
          <p:cNvSpPr>
            <a:spLocks noGrp="1" noChangeArrowheads="1"/>
          </p:cNvSpPr>
          <p:nvPr>
            <p:ph type="ftr" sz="quarter" idx="11"/>
          </p:nvPr>
        </p:nvSpPr>
        <p:spPr>
          <a:ln/>
        </p:spPr>
        <p:txBody>
          <a:bodyPr/>
          <a:lstStyle>
            <a:lvl1pPr>
              <a:defRPr/>
            </a:lvl1pPr>
          </a:lstStyle>
          <a:p>
            <a:endParaRPr lang="en-GB" dirty="0"/>
          </a:p>
        </p:txBody>
      </p:sp>
      <p:sp>
        <p:nvSpPr>
          <p:cNvPr id="4" name="Rectangle 9"/>
          <p:cNvSpPr>
            <a:spLocks noGrp="1" noChangeArrowheads="1"/>
          </p:cNvSpPr>
          <p:nvPr>
            <p:ph type="sldNum" sz="quarter" idx="12"/>
          </p:nvPr>
        </p:nvSpPr>
        <p:spPr>
          <a:ln/>
        </p:spPr>
        <p:txBody>
          <a:bodyPr/>
          <a:lstStyle>
            <a:lvl1pPr>
              <a:defRPr/>
            </a:lvl1pPr>
          </a:lstStyle>
          <a:p>
            <a:fld id="{386AF37D-8980-41A5-B9F4-D4930F9F412F}" type="slidenum">
              <a:rPr lang="en-GB" smtClean="0"/>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7"/>
          <p:cNvSpPr>
            <a:spLocks noGrp="1" noChangeArrowheads="1"/>
          </p:cNvSpPr>
          <p:nvPr>
            <p:ph type="dt" sz="half" idx="10"/>
          </p:nvPr>
        </p:nvSpPr>
        <p:spPr>
          <a:ln/>
        </p:spPr>
        <p:txBody>
          <a:bodyPr/>
          <a:lstStyle>
            <a:lvl1pPr>
              <a:defRPr/>
            </a:lvl1pPr>
          </a:lstStyle>
          <a:p>
            <a:fld id="{71C025BB-B383-4F94-86E8-A4689E667664}" type="datetimeFigureOut">
              <a:rPr lang="en-GB" smtClean="0"/>
              <a:pPr/>
              <a:t>15/03/2014</a:t>
            </a:fld>
            <a:endParaRPr lang="en-GB" dirty="0"/>
          </a:p>
        </p:txBody>
      </p:sp>
      <p:sp>
        <p:nvSpPr>
          <p:cNvPr id="6" name="Rectangle 8"/>
          <p:cNvSpPr>
            <a:spLocks noGrp="1" noChangeArrowheads="1"/>
          </p:cNvSpPr>
          <p:nvPr>
            <p:ph type="ftr" sz="quarter" idx="11"/>
          </p:nvPr>
        </p:nvSpPr>
        <p:spPr>
          <a:ln/>
        </p:spPr>
        <p:txBody>
          <a:bodyPr/>
          <a:lstStyle>
            <a:lvl1pPr>
              <a:defRPr/>
            </a:lvl1pPr>
          </a:lstStyle>
          <a:p>
            <a:endParaRPr lang="en-GB" dirty="0"/>
          </a:p>
        </p:txBody>
      </p:sp>
      <p:sp>
        <p:nvSpPr>
          <p:cNvPr id="7" name="Rectangle 9"/>
          <p:cNvSpPr>
            <a:spLocks noGrp="1" noChangeArrowheads="1"/>
          </p:cNvSpPr>
          <p:nvPr>
            <p:ph type="sldNum" sz="quarter" idx="12"/>
          </p:nvPr>
        </p:nvSpPr>
        <p:spPr>
          <a:ln/>
        </p:spPr>
        <p:txBody>
          <a:bodyPr/>
          <a:lstStyle>
            <a:lvl1pPr>
              <a:defRPr/>
            </a:lvl1pPr>
          </a:lstStyle>
          <a:p>
            <a:fld id="{386AF37D-8980-41A5-B9F4-D4930F9F412F}" type="slidenum">
              <a:rPr lang="en-GB" smtClean="0"/>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lang="en-GB"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7"/>
          <p:cNvSpPr>
            <a:spLocks noGrp="1" noChangeArrowheads="1"/>
          </p:cNvSpPr>
          <p:nvPr>
            <p:ph type="dt" sz="half" idx="10"/>
          </p:nvPr>
        </p:nvSpPr>
        <p:spPr>
          <a:ln/>
        </p:spPr>
        <p:txBody>
          <a:bodyPr/>
          <a:lstStyle>
            <a:lvl1pPr>
              <a:defRPr/>
            </a:lvl1pPr>
          </a:lstStyle>
          <a:p>
            <a:fld id="{71C025BB-B383-4F94-86E8-A4689E667664}" type="datetimeFigureOut">
              <a:rPr lang="en-GB" smtClean="0"/>
              <a:pPr/>
              <a:t>15/03/2014</a:t>
            </a:fld>
            <a:endParaRPr lang="en-GB" dirty="0"/>
          </a:p>
        </p:txBody>
      </p:sp>
      <p:sp>
        <p:nvSpPr>
          <p:cNvPr id="6" name="Rectangle 8"/>
          <p:cNvSpPr>
            <a:spLocks noGrp="1" noChangeArrowheads="1"/>
          </p:cNvSpPr>
          <p:nvPr>
            <p:ph type="ftr" sz="quarter" idx="11"/>
          </p:nvPr>
        </p:nvSpPr>
        <p:spPr>
          <a:ln/>
        </p:spPr>
        <p:txBody>
          <a:bodyPr/>
          <a:lstStyle>
            <a:lvl1pPr>
              <a:defRPr/>
            </a:lvl1pPr>
          </a:lstStyle>
          <a:p>
            <a:endParaRPr lang="en-GB" dirty="0"/>
          </a:p>
        </p:txBody>
      </p:sp>
      <p:sp>
        <p:nvSpPr>
          <p:cNvPr id="7" name="Rectangle 9"/>
          <p:cNvSpPr>
            <a:spLocks noGrp="1" noChangeArrowheads="1"/>
          </p:cNvSpPr>
          <p:nvPr>
            <p:ph type="sldNum" sz="quarter" idx="12"/>
          </p:nvPr>
        </p:nvSpPr>
        <p:spPr>
          <a:ln/>
        </p:spPr>
        <p:txBody>
          <a:bodyPr/>
          <a:lstStyle>
            <a:lvl1pPr>
              <a:defRPr/>
            </a:lvl1pPr>
          </a:lstStyle>
          <a:p>
            <a:fld id="{386AF37D-8980-41A5-B9F4-D4930F9F412F}" type="slidenum">
              <a:rPr lang="en-GB" smtClean="0"/>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1">
                <a:gamma/>
                <a:shade val="46275"/>
                <a:invGamma/>
              </a:schemeClr>
            </a:gs>
          </a:gsLst>
          <a:lin ang="5400000" scaled="1"/>
        </a:gradFill>
        <a:effectLst/>
      </p:bgPr>
    </p:bg>
    <p:spTree>
      <p:nvGrpSpPr>
        <p:cNvPr id="1" name=""/>
        <p:cNvGrpSpPr/>
        <p:nvPr/>
      </p:nvGrpSpPr>
      <p:grpSpPr>
        <a:xfrm>
          <a:off x="0" y="0"/>
          <a:ext cx="0" cy="0"/>
          <a:chOff x="0" y="0"/>
          <a:chExt cx="0" cy="0"/>
        </a:xfrm>
      </p:grpSpPr>
      <p:sp>
        <p:nvSpPr>
          <p:cNvPr id="319490" name="Rectangle 2"/>
          <p:cNvSpPr>
            <a:spLocks noChangeArrowheads="1"/>
          </p:cNvSpPr>
          <p:nvPr/>
        </p:nvSpPr>
        <p:spPr bwMode="auto">
          <a:xfrm>
            <a:off x="381000" y="0"/>
            <a:ext cx="1447800" cy="6856413"/>
          </a:xfrm>
          <a:prstGeom prst="rect">
            <a:avLst/>
          </a:prstGeom>
          <a:gradFill rotWithShape="0">
            <a:gsLst>
              <a:gs pos="0">
                <a:schemeClr val="bg1">
                  <a:alpha val="50000"/>
                </a:schemeClr>
              </a:gs>
              <a:gs pos="100000">
                <a:schemeClr val="bg1">
                  <a:gamma/>
                  <a:shade val="61961"/>
                  <a:invGamma/>
                </a:schemeClr>
              </a:gs>
            </a:gsLst>
            <a:lin ang="5400000" scaled="1"/>
          </a:gradFill>
          <a:ln w="9525">
            <a:noFill/>
            <a:miter lim="800000"/>
            <a:headEnd/>
            <a:tailEnd/>
          </a:ln>
          <a:effectLst/>
        </p:spPr>
        <p:txBody>
          <a:bodyPr/>
          <a:lstStyle/>
          <a:p>
            <a:pPr>
              <a:defRPr/>
            </a:pPr>
            <a:endParaRPr lang="en-GB" dirty="0">
              <a:latin typeface="Times New Roman" pitchFamily="18" charset="0"/>
              <a:cs typeface="Times New Roman" pitchFamily="18" charset="0"/>
            </a:endParaRPr>
          </a:p>
        </p:txBody>
      </p:sp>
      <p:sp>
        <p:nvSpPr>
          <p:cNvPr id="319491" name="Rectangle 3"/>
          <p:cNvSpPr>
            <a:spLocks noChangeArrowheads="1"/>
          </p:cNvSpPr>
          <p:nvPr/>
        </p:nvSpPr>
        <p:spPr bwMode="auto">
          <a:xfrm>
            <a:off x="152400" y="1752600"/>
            <a:ext cx="4724400" cy="152400"/>
          </a:xfrm>
          <a:prstGeom prst="rect">
            <a:avLst/>
          </a:prstGeom>
          <a:solidFill>
            <a:schemeClr val="accent1">
              <a:alpha val="50000"/>
            </a:schemeClr>
          </a:solidFill>
          <a:ln w="9525">
            <a:noFill/>
            <a:miter lim="800000"/>
            <a:headEnd/>
            <a:tailEnd/>
          </a:ln>
          <a:effectLst/>
        </p:spPr>
        <p:txBody>
          <a:bodyPr/>
          <a:lstStyle/>
          <a:p>
            <a:pPr>
              <a:defRPr/>
            </a:pPr>
            <a:endParaRPr lang="en-GB" dirty="0">
              <a:latin typeface="Times New Roman" pitchFamily="18" charset="0"/>
              <a:cs typeface="Times New Roman" pitchFamily="18" charset="0"/>
            </a:endParaRPr>
          </a:p>
        </p:txBody>
      </p:sp>
      <p:sp>
        <p:nvSpPr>
          <p:cNvPr id="319492" name="Rectangle 4"/>
          <p:cNvSpPr>
            <a:spLocks noChangeArrowheads="1"/>
          </p:cNvSpPr>
          <p:nvPr/>
        </p:nvSpPr>
        <p:spPr bwMode="auto">
          <a:xfrm>
            <a:off x="762000" y="762000"/>
            <a:ext cx="8380413" cy="762000"/>
          </a:xfrm>
          <a:prstGeom prst="rect">
            <a:avLst/>
          </a:prstGeom>
          <a:gradFill rotWithShape="0">
            <a:gsLst>
              <a:gs pos="0">
                <a:schemeClr val="bg1"/>
              </a:gs>
              <a:gs pos="100000">
                <a:schemeClr val="bg1">
                  <a:gamma/>
                  <a:shade val="15294"/>
                  <a:invGamma/>
                </a:schemeClr>
              </a:gs>
            </a:gsLst>
            <a:lin ang="0" scaled="1"/>
          </a:gradFill>
          <a:ln w="9525">
            <a:noFill/>
            <a:miter lim="800000"/>
            <a:headEnd/>
            <a:tailEnd/>
          </a:ln>
          <a:effectLst/>
        </p:spPr>
        <p:txBody>
          <a:bodyPr/>
          <a:lstStyle/>
          <a:p>
            <a:pPr>
              <a:defRPr/>
            </a:pPr>
            <a:endParaRPr lang="en-GB" dirty="0">
              <a:latin typeface="Times New Roman" pitchFamily="18" charset="0"/>
              <a:cs typeface="Times New Roman" pitchFamily="18" charset="0"/>
            </a:endParaRPr>
          </a:p>
        </p:txBody>
      </p:sp>
      <p:sp>
        <p:nvSpPr>
          <p:cNvPr id="1029" name="Rectangle 5"/>
          <p:cNvSpPr>
            <a:spLocks noGrp="1" noChangeArrowheads="1"/>
          </p:cNvSpPr>
          <p:nvPr>
            <p:ph type="title"/>
          </p:nvPr>
        </p:nvSpPr>
        <p:spPr bwMode="auto">
          <a:xfrm>
            <a:off x="685800" y="609600"/>
            <a:ext cx="8305800" cy="11430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30" name="Rectangle 6"/>
          <p:cNvSpPr>
            <a:spLocks noGrp="1" noChangeArrowheads="1"/>
          </p:cNvSpPr>
          <p:nvPr>
            <p:ph type="body" idx="1"/>
          </p:nvPr>
        </p:nvSpPr>
        <p:spPr bwMode="auto">
          <a:xfrm>
            <a:off x="685800" y="1981200"/>
            <a:ext cx="83820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19495" name="Rectangle 7"/>
          <p:cNvSpPr>
            <a:spLocks noGrp="1" noChangeArrowheads="1"/>
          </p:cNvSpPr>
          <p:nvPr>
            <p:ph type="dt" sz="half" idx="2"/>
          </p:nvPr>
        </p:nvSpPr>
        <p:spPr bwMode="auto">
          <a:xfrm>
            <a:off x="685800" y="6172200"/>
            <a:ext cx="1905000" cy="4572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defRPr kumimoji="0" sz="1400">
                <a:latin typeface="Times New Roman" pitchFamily="18" charset="0"/>
                <a:cs typeface="Times New Roman" pitchFamily="18" charset="0"/>
              </a:defRPr>
            </a:lvl1pPr>
          </a:lstStyle>
          <a:p>
            <a:fld id="{71C025BB-B383-4F94-86E8-A4689E667664}" type="datetimeFigureOut">
              <a:rPr lang="en-GB" smtClean="0"/>
              <a:pPr/>
              <a:t>15/03/2014</a:t>
            </a:fld>
            <a:endParaRPr lang="en-GB" dirty="0"/>
          </a:p>
        </p:txBody>
      </p:sp>
      <p:sp>
        <p:nvSpPr>
          <p:cNvPr id="319496" name="Rectangle 8"/>
          <p:cNvSpPr>
            <a:spLocks noGrp="1" noChangeArrowheads="1"/>
          </p:cNvSpPr>
          <p:nvPr>
            <p:ph type="ftr" sz="quarter" idx="3"/>
          </p:nvPr>
        </p:nvSpPr>
        <p:spPr bwMode="auto">
          <a:xfrm>
            <a:off x="3124200" y="6172200"/>
            <a:ext cx="2895600" cy="4572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lgn="ctr">
              <a:defRPr kumimoji="0" sz="1400">
                <a:latin typeface="Times New Roman" pitchFamily="18" charset="0"/>
                <a:cs typeface="Times New Roman" pitchFamily="18" charset="0"/>
              </a:defRPr>
            </a:lvl1pPr>
          </a:lstStyle>
          <a:p>
            <a:endParaRPr lang="en-GB" dirty="0"/>
          </a:p>
        </p:txBody>
      </p:sp>
      <p:sp>
        <p:nvSpPr>
          <p:cNvPr id="319497" name="Rectangle 9"/>
          <p:cNvSpPr>
            <a:spLocks noGrp="1" noChangeArrowheads="1"/>
          </p:cNvSpPr>
          <p:nvPr>
            <p:ph type="sldNum" sz="quarter" idx="4"/>
          </p:nvPr>
        </p:nvSpPr>
        <p:spPr bwMode="auto">
          <a:xfrm>
            <a:off x="6553200" y="6172200"/>
            <a:ext cx="19050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r">
              <a:defRPr kumimoji="0" sz="1400">
                <a:latin typeface="Times New Roman" pitchFamily="18" charset="0"/>
                <a:cs typeface="Times New Roman" pitchFamily="18" charset="0"/>
              </a:defRPr>
            </a:lvl1pPr>
          </a:lstStyle>
          <a:p>
            <a:fld id="{386AF37D-8980-41A5-B9F4-D4930F9F412F}" type="slidenum">
              <a:rPr lang="en-GB" smtClean="0"/>
              <a:pPr/>
              <a:t>‹#›</a:t>
            </a:fld>
            <a:endParaRPr lang="en-GB" dirty="0"/>
          </a:p>
        </p:txBody>
      </p:sp>
    </p:spTree>
  </p:cSld>
  <p:clrMap bg1="dk2" tx1="lt1" bg2="dk1"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fontAlgn="base" hangingPunct="1">
        <a:spcBef>
          <a:spcPct val="0"/>
        </a:spcBef>
        <a:spcAft>
          <a:spcPct val="0"/>
        </a:spcAft>
        <a:defRPr sz="2800">
          <a:solidFill>
            <a:schemeClr val="tx2"/>
          </a:solidFill>
          <a:latin typeface="+mj-lt"/>
          <a:ea typeface="+mj-ea"/>
          <a:cs typeface="+mj-cs"/>
        </a:defRPr>
      </a:lvl1pPr>
      <a:lvl2pPr algn="l" rtl="0" eaLnBrk="1" fontAlgn="base" hangingPunct="1">
        <a:spcBef>
          <a:spcPct val="0"/>
        </a:spcBef>
        <a:spcAft>
          <a:spcPct val="0"/>
        </a:spcAft>
        <a:defRPr sz="2800">
          <a:solidFill>
            <a:schemeClr val="tx2"/>
          </a:solidFill>
          <a:latin typeface="Arial" charset="0"/>
          <a:cs typeface="Times New Roman" pitchFamily="18" charset="0"/>
        </a:defRPr>
      </a:lvl2pPr>
      <a:lvl3pPr algn="l" rtl="0" eaLnBrk="1" fontAlgn="base" hangingPunct="1">
        <a:spcBef>
          <a:spcPct val="0"/>
        </a:spcBef>
        <a:spcAft>
          <a:spcPct val="0"/>
        </a:spcAft>
        <a:defRPr sz="2800">
          <a:solidFill>
            <a:schemeClr val="tx2"/>
          </a:solidFill>
          <a:latin typeface="Arial" charset="0"/>
          <a:cs typeface="Times New Roman" pitchFamily="18" charset="0"/>
        </a:defRPr>
      </a:lvl3pPr>
      <a:lvl4pPr algn="l" rtl="0" eaLnBrk="1" fontAlgn="base" hangingPunct="1">
        <a:spcBef>
          <a:spcPct val="0"/>
        </a:spcBef>
        <a:spcAft>
          <a:spcPct val="0"/>
        </a:spcAft>
        <a:defRPr sz="2800">
          <a:solidFill>
            <a:schemeClr val="tx2"/>
          </a:solidFill>
          <a:latin typeface="Arial" charset="0"/>
          <a:cs typeface="Times New Roman" pitchFamily="18" charset="0"/>
        </a:defRPr>
      </a:lvl4pPr>
      <a:lvl5pPr algn="l" rtl="0" eaLnBrk="1" fontAlgn="base" hangingPunct="1">
        <a:spcBef>
          <a:spcPct val="0"/>
        </a:spcBef>
        <a:spcAft>
          <a:spcPct val="0"/>
        </a:spcAft>
        <a:defRPr sz="2800">
          <a:solidFill>
            <a:schemeClr val="tx2"/>
          </a:solidFill>
          <a:latin typeface="Arial" charset="0"/>
          <a:cs typeface="Times New Roman" pitchFamily="18" charset="0"/>
        </a:defRPr>
      </a:lvl5pPr>
      <a:lvl6pPr marL="457200" algn="l" rtl="0" eaLnBrk="1" fontAlgn="base" hangingPunct="1">
        <a:spcBef>
          <a:spcPct val="0"/>
        </a:spcBef>
        <a:spcAft>
          <a:spcPct val="0"/>
        </a:spcAft>
        <a:defRPr sz="2800">
          <a:solidFill>
            <a:schemeClr val="tx2"/>
          </a:solidFill>
          <a:latin typeface="Trebuchet MS" pitchFamily="34" charset="0"/>
          <a:cs typeface="Times New Roman" pitchFamily="18" charset="0"/>
        </a:defRPr>
      </a:lvl6pPr>
      <a:lvl7pPr marL="914400" algn="l" rtl="0" eaLnBrk="1" fontAlgn="base" hangingPunct="1">
        <a:spcBef>
          <a:spcPct val="0"/>
        </a:spcBef>
        <a:spcAft>
          <a:spcPct val="0"/>
        </a:spcAft>
        <a:defRPr sz="2800">
          <a:solidFill>
            <a:schemeClr val="tx2"/>
          </a:solidFill>
          <a:latin typeface="Trebuchet MS" pitchFamily="34" charset="0"/>
          <a:cs typeface="Times New Roman" pitchFamily="18" charset="0"/>
        </a:defRPr>
      </a:lvl7pPr>
      <a:lvl8pPr marL="1371600" algn="l" rtl="0" eaLnBrk="1" fontAlgn="base" hangingPunct="1">
        <a:spcBef>
          <a:spcPct val="0"/>
        </a:spcBef>
        <a:spcAft>
          <a:spcPct val="0"/>
        </a:spcAft>
        <a:defRPr sz="2800">
          <a:solidFill>
            <a:schemeClr val="tx2"/>
          </a:solidFill>
          <a:latin typeface="Trebuchet MS" pitchFamily="34" charset="0"/>
          <a:cs typeface="Times New Roman" pitchFamily="18" charset="0"/>
        </a:defRPr>
      </a:lvl8pPr>
      <a:lvl9pPr marL="1828800" algn="l" rtl="0" eaLnBrk="1" fontAlgn="base" hangingPunct="1">
        <a:spcBef>
          <a:spcPct val="0"/>
        </a:spcBef>
        <a:spcAft>
          <a:spcPct val="0"/>
        </a:spcAft>
        <a:defRPr sz="2800">
          <a:solidFill>
            <a:schemeClr val="tx2"/>
          </a:solidFill>
          <a:latin typeface="Trebuchet MS" pitchFamily="34" charset="0"/>
          <a:cs typeface="Times New Roman" pitchFamily="18" charset="0"/>
        </a:defRPr>
      </a:lvl9pPr>
    </p:titleStyle>
    <p:bodyStyle>
      <a:lvl1pPr marL="342900" indent="-342900" algn="l" rtl="0" eaLnBrk="1" fontAlgn="base" hangingPunct="1">
        <a:spcBef>
          <a:spcPct val="20000"/>
        </a:spcBef>
        <a:spcAft>
          <a:spcPct val="0"/>
        </a:spcAft>
        <a:buClr>
          <a:schemeClr val="accent2"/>
        </a:buClr>
        <a:buSzPct val="80000"/>
        <a:buFont typeface="Wingdings" pitchFamily="2" charset="2"/>
        <a:buChar char="l"/>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cs typeface="+mn-cs"/>
        </a:defRPr>
      </a:lvl2pPr>
      <a:lvl3pPr marL="1143000" indent="-228600" algn="l" rtl="0" eaLnBrk="1" fontAlgn="base" hangingPunct="1">
        <a:spcBef>
          <a:spcPct val="20000"/>
        </a:spcBef>
        <a:spcAft>
          <a:spcPct val="0"/>
        </a:spcAft>
        <a:buClr>
          <a:schemeClr val="accent2"/>
        </a:buClr>
        <a:buChar char="•"/>
        <a:defRPr sz="2400">
          <a:solidFill>
            <a:schemeClr val="tx1"/>
          </a:solidFill>
          <a:latin typeface="+mn-lt"/>
          <a:cs typeface="+mn-cs"/>
        </a:defRPr>
      </a:lvl3pPr>
      <a:lvl4pPr marL="1600200" indent="-228600" algn="l" rtl="0" eaLnBrk="1" fontAlgn="base" hangingPunct="1">
        <a:spcBef>
          <a:spcPct val="20000"/>
        </a:spcBef>
        <a:spcAft>
          <a:spcPct val="0"/>
        </a:spcAft>
        <a:buChar char="–"/>
        <a:defRPr sz="2000">
          <a:solidFill>
            <a:schemeClr val="tx1"/>
          </a:solidFill>
          <a:latin typeface="+mn-lt"/>
          <a:cs typeface="+mn-cs"/>
        </a:defRPr>
      </a:lvl4pPr>
      <a:lvl5pPr marL="2057400" indent="-228600" algn="l" rtl="0" eaLnBrk="1" fontAlgn="base" hangingPunct="1">
        <a:spcBef>
          <a:spcPct val="20000"/>
        </a:spcBef>
        <a:spcAft>
          <a:spcPct val="0"/>
        </a:spcAft>
        <a:buClr>
          <a:schemeClr val="accent2"/>
        </a:buClr>
        <a:buChar char="•"/>
        <a:defRPr sz="2000">
          <a:solidFill>
            <a:schemeClr val="tx1"/>
          </a:solidFill>
          <a:latin typeface="+mn-lt"/>
          <a:cs typeface="+mn-cs"/>
        </a:defRPr>
      </a:lvl5pPr>
      <a:lvl6pPr marL="2514600" indent="-228600" algn="l" rtl="0" eaLnBrk="1" fontAlgn="base" hangingPunct="1">
        <a:spcBef>
          <a:spcPct val="20000"/>
        </a:spcBef>
        <a:spcAft>
          <a:spcPct val="0"/>
        </a:spcAft>
        <a:buClr>
          <a:schemeClr val="accent2"/>
        </a:buClr>
        <a:buChar char="•"/>
        <a:defRPr>
          <a:solidFill>
            <a:schemeClr val="tx1"/>
          </a:solidFill>
          <a:latin typeface="+mn-lt"/>
          <a:cs typeface="+mn-cs"/>
        </a:defRPr>
      </a:lvl6pPr>
      <a:lvl7pPr marL="2971800" indent="-228600" algn="l" rtl="0" eaLnBrk="1" fontAlgn="base" hangingPunct="1">
        <a:spcBef>
          <a:spcPct val="20000"/>
        </a:spcBef>
        <a:spcAft>
          <a:spcPct val="0"/>
        </a:spcAft>
        <a:buClr>
          <a:schemeClr val="accent2"/>
        </a:buClr>
        <a:buChar char="•"/>
        <a:defRPr>
          <a:solidFill>
            <a:schemeClr val="tx1"/>
          </a:solidFill>
          <a:latin typeface="+mn-lt"/>
          <a:cs typeface="+mn-cs"/>
        </a:defRPr>
      </a:lvl7pPr>
      <a:lvl8pPr marL="3429000" indent="-228600" algn="l" rtl="0" eaLnBrk="1" fontAlgn="base" hangingPunct="1">
        <a:spcBef>
          <a:spcPct val="20000"/>
        </a:spcBef>
        <a:spcAft>
          <a:spcPct val="0"/>
        </a:spcAft>
        <a:buClr>
          <a:schemeClr val="accent2"/>
        </a:buClr>
        <a:buChar char="•"/>
        <a:defRPr>
          <a:solidFill>
            <a:schemeClr val="tx1"/>
          </a:solidFill>
          <a:latin typeface="+mn-lt"/>
          <a:cs typeface="+mn-cs"/>
        </a:defRPr>
      </a:lvl8pPr>
      <a:lvl9pPr marL="3886200" indent="-228600" algn="l" rtl="0" eaLnBrk="1" fontAlgn="base" hangingPunct="1">
        <a:spcBef>
          <a:spcPct val="20000"/>
        </a:spcBef>
        <a:spcAft>
          <a:spcPct val="0"/>
        </a:spcAft>
        <a:buClr>
          <a:schemeClr val="accent2"/>
        </a:buClr>
        <a:buChar char="•"/>
        <a:defRPr>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sz="quarter"/>
          </p:nvPr>
        </p:nvSpPr>
        <p:spPr/>
        <p:txBody>
          <a:bodyPr/>
          <a:lstStyle/>
          <a:p>
            <a:r>
              <a:rPr lang="en-GB" dirty="0" smtClean="0"/>
              <a:t>Successful Executive or Corporate Slave?</a:t>
            </a:r>
            <a:br>
              <a:rPr lang="en-GB" dirty="0" smtClean="0"/>
            </a:br>
            <a:r>
              <a:rPr lang="en-GB" sz="2000" dirty="0" smtClean="0"/>
              <a:t>Some thoughts on purpose and ethics in the business world</a:t>
            </a:r>
            <a:endParaRPr lang="en-GB" sz="2000" dirty="0"/>
          </a:p>
        </p:txBody>
      </p:sp>
      <p:sp>
        <p:nvSpPr>
          <p:cNvPr id="3" name="Subtitle 2"/>
          <p:cNvSpPr>
            <a:spLocks noGrp="1"/>
          </p:cNvSpPr>
          <p:nvPr>
            <p:ph type="subTitle" sz="quarter" idx="1"/>
          </p:nvPr>
        </p:nvSpPr>
        <p:spPr>
          <a:xfrm>
            <a:off x="683568" y="4114800"/>
            <a:ext cx="7774632" cy="1752600"/>
          </a:xfrm>
        </p:spPr>
        <p:txBody>
          <a:bodyPr/>
          <a:lstStyle/>
          <a:p>
            <a:pPr algn="l"/>
            <a:r>
              <a:rPr lang="en-GB" sz="2000" dirty="0" smtClean="0"/>
              <a:t>Tarek El Diwany</a:t>
            </a:r>
          </a:p>
          <a:p>
            <a:pPr algn="l"/>
            <a:r>
              <a:rPr lang="en-GB" sz="2000" dirty="0" smtClean="0"/>
              <a:t>Cambridge University</a:t>
            </a:r>
          </a:p>
          <a:p>
            <a:pPr algn="l"/>
            <a:r>
              <a:rPr lang="en-GB" sz="2000" dirty="0" smtClean="0"/>
              <a:t>27 February 2014</a:t>
            </a:r>
            <a:endParaRPr lang="en-GB" sz="2000" dirty="0"/>
          </a:p>
        </p:txBody>
      </p:sp>
      <p:sp>
        <p:nvSpPr>
          <p:cNvPr id="4" name="TextBox 3"/>
          <p:cNvSpPr txBox="1"/>
          <p:nvPr/>
        </p:nvSpPr>
        <p:spPr>
          <a:xfrm>
            <a:off x="720080" y="5693186"/>
            <a:ext cx="8423920" cy="400110"/>
          </a:xfrm>
          <a:prstGeom prst="rect">
            <a:avLst/>
          </a:prstGeom>
          <a:noFill/>
        </p:spPr>
        <p:txBody>
          <a:bodyPr wrap="square" rtlCol="0">
            <a:spAutoFit/>
          </a:bodyPr>
          <a:lstStyle/>
          <a:p>
            <a:pPr>
              <a:spcAft>
                <a:spcPts val="0"/>
              </a:spcAft>
            </a:pPr>
            <a:r>
              <a:rPr lang="en-GB" sz="2000" dirty="0" smtClean="0">
                <a:solidFill>
                  <a:srgbClr val="FFFF00"/>
                </a:solidFill>
                <a:latin typeface="+mn-lt"/>
                <a:cs typeface="+mn-cs"/>
              </a:rPr>
              <a:t>Speaker notes are included in this version. Choose View &gt;&gt; Notes Page</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GB" dirty="0" smtClean="0"/>
              <a:t>Some Important Corporate Levers</a:t>
            </a:r>
          </a:p>
        </p:txBody>
      </p:sp>
      <p:sp>
        <p:nvSpPr>
          <p:cNvPr id="12291" name="Rectangle 3"/>
          <p:cNvSpPr>
            <a:spLocks noGrp="1" noChangeArrowheads="1"/>
          </p:cNvSpPr>
          <p:nvPr>
            <p:ph idx="1"/>
          </p:nvPr>
        </p:nvSpPr>
        <p:spPr>
          <a:xfrm>
            <a:off x="611560" y="2204864"/>
            <a:ext cx="8424890" cy="3960440"/>
          </a:xfrm>
        </p:spPr>
        <p:txBody>
          <a:bodyPr/>
          <a:lstStyle/>
          <a:p>
            <a:r>
              <a:rPr lang="en-GB" dirty="0" smtClean="0"/>
              <a:t>Access to capital (small traders cannot borrow to the same extent)</a:t>
            </a:r>
          </a:p>
          <a:p>
            <a:r>
              <a:rPr lang="en-GB" dirty="0" smtClean="0"/>
              <a:t>Leveraged business models (quickly get new products to market)</a:t>
            </a:r>
          </a:p>
          <a:p>
            <a:r>
              <a:rPr lang="en-GB" dirty="0" smtClean="0"/>
              <a:t>Recognised market name (makes it hard for newcomers to compete)</a:t>
            </a:r>
          </a:p>
          <a:p>
            <a:r>
              <a:rPr lang="en-GB" dirty="0" smtClean="0"/>
              <a:t>Long established networks of influence (can create barriers to entry)</a:t>
            </a:r>
          </a:p>
          <a:p>
            <a:r>
              <a:rPr lang="en-GB" dirty="0" smtClean="0"/>
              <a:t>Centralised control (quickly directs resources to critical activities)</a:t>
            </a:r>
          </a:p>
          <a:p>
            <a:r>
              <a:rPr lang="en-GB" dirty="0" smtClean="0"/>
              <a:t>Deep support teams (small trader has to do everything himself)</a:t>
            </a:r>
          </a:p>
          <a:p>
            <a:r>
              <a:rPr lang="en-GB" dirty="0" smtClean="0"/>
              <a:t>The artificial person and self-perpetuation</a:t>
            </a:r>
          </a:p>
          <a:p>
            <a:r>
              <a:rPr lang="en-GB" dirty="0" smtClean="0"/>
              <a:t>Self-selecting character types (like-minded people focus on a goal)</a:t>
            </a:r>
          </a:p>
          <a:p>
            <a:pPr>
              <a:buNone/>
            </a:pPr>
            <a:endParaRPr lang="en-GB" dirty="0" smtClean="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GB" dirty="0" smtClean="0"/>
              <a:t>The Corporate Players</a:t>
            </a:r>
          </a:p>
        </p:txBody>
      </p:sp>
      <p:sp>
        <p:nvSpPr>
          <p:cNvPr id="12291" name="Rectangle 3"/>
          <p:cNvSpPr>
            <a:spLocks noGrp="1" noChangeArrowheads="1"/>
          </p:cNvSpPr>
          <p:nvPr>
            <p:ph idx="1"/>
          </p:nvPr>
        </p:nvSpPr>
        <p:spPr>
          <a:xfrm>
            <a:off x="611560" y="2204864"/>
            <a:ext cx="8424890" cy="3960440"/>
          </a:xfrm>
        </p:spPr>
        <p:txBody>
          <a:bodyPr/>
          <a:lstStyle/>
          <a:p>
            <a:r>
              <a:rPr lang="en-GB" dirty="0" smtClean="0"/>
              <a:t>New recruit</a:t>
            </a:r>
          </a:p>
          <a:p>
            <a:r>
              <a:rPr lang="en-GB" dirty="0" smtClean="0"/>
              <a:t>Manager</a:t>
            </a:r>
          </a:p>
          <a:p>
            <a:r>
              <a:rPr lang="en-GB" dirty="0" smtClean="0"/>
              <a:t>Director</a:t>
            </a:r>
          </a:p>
          <a:p>
            <a:r>
              <a:rPr lang="en-GB" dirty="0" smtClean="0"/>
              <a:t>Shareholder</a:t>
            </a:r>
          </a:p>
          <a:p>
            <a:r>
              <a:rPr lang="en-GB" dirty="0" smtClean="0"/>
              <a:t>Regulator</a:t>
            </a:r>
          </a:p>
          <a:p>
            <a:r>
              <a:rPr lang="en-GB" dirty="0" smtClean="0"/>
              <a:t>Investment analyst</a:t>
            </a:r>
          </a:p>
          <a:p>
            <a:r>
              <a:rPr lang="en-GB" dirty="0" smtClean="0"/>
              <a:t>Banker</a:t>
            </a: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GB" dirty="0" smtClean="0"/>
              <a:t>Some Quandaries</a:t>
            </a:r>
          </a:p>
        </p:txBody>
      </p:sp>
      <p:sp>
        <p:nvSpPr>
          <p:cNvPr id="12291" name="Rectangle 3"/>
          <p:cNvSpPr>
            <a:spLocks noGrp="1" noChangeArrowheads="1"/>
          </p:cNvSpPr>
          <p:nvPr>
            <p:ph idx="1"/>
          </p:nvPr>
        </p:nvSpPr>
        <p:spPr>
          <a:xfrm>
            <a:off x="611560" y="2204864"/>
            <a:ext cx="8424890" cy="3960440"/>
          </a:xfrm>
        </p:spPr>
        <p:txBody>
          <a:bodyPr/>
          <a:lstStyle/>
          <a:p>
            <a:r>
              <a:rPr lang="en-GB" dirty="0" smtClean="0"/>
              <a:t>Trader fiddles reference price .. to report or not?</a:t>
            </a:r>
          </a:p>
          <a:p>
            <a:r>
              <a:rPr lang="en-GB" dirty="0" smtClean="0"/>
              <a:t>Reckless lending practices of bank management ... to report or not?</a:t>
            </a:r>
          </a:p>
          <a:p>
            <a:r>
              <a:rPr lang="en-GB" dirty="0" smtClean="0"/>
              <a:t>Steal medicine to treat wife’s illness?</a:t>
            </a:r>
          </a:p>
          <a:p>
            <a:r>
              <a:rPr lang="en-GB" dirty="0" smtClean="0"/>
              <a:t>Bribe port official to save six months of delays?</a:t>
            </a:r>
          </a:p>
          <a:p>
            <a:r>
              <a:rPr lang="en-GB" dirty="0" smtClean="0"/>
              <a:t>To be Machiavelli?</a:t>
            </a:r>
          </a:p>
          <a:p>
            <a:pPr>
              <a:buNone/>
            </a:pPr>
            <a:endParaRPr lang="en-GB" dirty="0" smtClean="0"/>
          </a:p>
          <a:p>
            <a:pPr>
              <a:buNone/>
            </a:pPr>
            <a:endParaRPr lang="en-GB" dirty="0" smtClean="0"/>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Normative Ethics</a:t>
            </a:r>
            <a:endParaRPr lang="en-GB" dirty="0"/>
          </a:p>
        </p:txBody>
      </p:sp>
      <p:sp>
        <p:nvSpPr>
          <p:cNvPr id="3" name="Content Placeholder 2"/>
          <p:cNvSpPr>
            <a:spLocks noGrp="1"/>
          </p:cNvSpPr>
          <p:nvPr>
            <p:ph idx="1"/>
          </p:nvPr>
        </p:nvSpPr>
        <p:spPr/>
        <p:txBody>
          <a:bodyPr/>
          <a:lstStyle/>
          <a:p>
            <a:r>
              <a:rPr lang="en-GB" dirty="0" smtClean="0"/>
              <a:t>Pleasure-oriented ethics (Hedonism) e.g. Epicureans, Benthamites</a:t>
            </a:r>
          </a:p>
          <a:p>
            <a:r>
              <a:rPr lang="en-GB" dirty="0" smtClean="0"/>
              <a:t>Consequentialism</a:t>
            </a:r>
          </a:p>
          <a:p>
            <a:pPr lvl="1"/>
            <a:r>
              <a:rPr lang="en-GB" dirty="0" smtClean="0"/>
              <a:t>morality judged by its consequences,</a:t>
            </a:r>
          </a:p>
          <a:p>
            <a:r>
              <a:rPr lang="en-GB" dirty="0" smtClean="0"/>
              <a:t>Deontology</a:t>
            </a:r>
          </a:p>
          <a:p>
            <a:pPr lvl="1"/>
            <a:r>
              <a:rPr lang="en-GB" dirty="0" smtClean="0"/>
              <a:t>morality judged by the rulings or duties motivating the act</a:t>
            </a:r>
          </a:p>
          <a:p>
            <a:r>
              <a:rPr lang="en-GB" dirty="0" smtClean="0"/>
              <a:t>Virtue Ethics</a:t>
            </a:r>
          </a:p>
          <a:p>
            <a:pPr lvl="1"/>
            <a:r>
              <a:rPr lang="en-GB" dirty="0" smtClean="0"/>
              <a:t>morality judged by virtues of the agent not on the specific situation</a:t>
            </a:r>
          </a:p>
          <a:p>
            <a:r>
              <a:rPr lang="en-GB" dirty="0" smtClean="0"/>
              <a:t>Pragmatic ethics (John Dewey)</a:t>
            </a:r>
          </a:p>
          <a:p>
            <a:pPr lvl="1"/>
            <a:r>
              <a:rPr lang="en-GB" dirty="0" smtClean="0"/>
              <a:t>ethics evolve over time with society, hence social reform should take precedence</a:t>
            </a:r>
          </a:p>
          <a:p>
            <a:r>
              <a:rPr lang="en-GB" dirty="0" smtClean="0"/>
              <a:t>Post-modern ethics</a:t>
            </a:r>
            <a:r>
              <a:rPr lang="en-GB" dirty="0"/>
              <a:t> </a:t>
            </a:r>
            <a:r>
              <a:rPr lang="en-GB" dirty="0" smtClean="0"/>
              <a:t>– (must consider narrative surrounding each act)</a:t>
            </a:r>
          </a:p>
          <a:p>
            <a:r>
              <a:rPr lang="en-GB" dirty="0" smtClean="0"/>
              <a:t>Kohlberg’s stages of cognitive development</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Would Make Us Act Unethically?</a:t>
            </a:r>
            <a:endParaRPr lang="en-GB" dirty="0"/>
          </a:p>
        </p:txBody>
      </p:sp>
      <p:sp>
        <p:nvSpPr>
          <p:cNvPr id="3" name="Content Placeholder 2"/>
          <p:cNvSpPr>
            <a:spLocks noGrp="1"/>
          </p:cNvSpPr>
          <p:nvPr>
            <p:ph idx="1"/>
          </p:nvPr>
        </p:nvSpPr>
        <p:spPr/>
        <p:txBody>
          <a:bodyPr/>
          <a:lstStyle/>
          <a:p>
            <a:r>
              <a:rPr lang="en-GB" dirty="0" smtClean="0"/>
              <a:t>Desire for material reward (money, power, fame)</a:t>
            </a:r>
          </a:p>
          <a:p>
            <a:r>
              <a:rPr lang="en-GB" dirty="0" smtClean="0"/>
              <a:t>Coercion/manipulation/instruction by legitimate authority</a:t>
            </a:r>
          </a:p>
          <a:p>
            <a:r>
              <a:rPr lang="en-GB" dirty="0" smtClean="0"/>
              <a:t>identification with charismatic leader</a:t>
            </a:r>
          </a:p>
          <a:p>
            <a:r>
              <a:rPr lang="en-GB" dirty="0" smtClean="0"/>
              <a:t>Desire to conform with other group members</a:t>
            </a:r>
          </a:p>
          <a:p>
            <a:r>
              <a:rPr lang="en-GB" dirty="0" smtClean="0"/>
              <a:t>Rationalisation (“I was only following orders”)</a:t>
            </a:r>
          </a:p>
          <a:p>
            <a:r>
              <a:rPr lang="en-GB" dirty="0" smtClean="0"/>
              <a:t>Cognitive dissonance (can’t change behaviour, so change attitude)</a:t>
            </a:r>
          </a:p>
          <a:p>
            <a:r>
              <a:rPr lang="en-GB" dirty="0" smtClean="0"/>
              <a:t>Anonymity</a:t>
            </a:r>
          </a:p>
          <a:p>
            <a:r>
              <a:rPr lang="en-GB" dirty="0" smtClean="0"/>
              <a:t>Psychopathic tendencies</a:t>
            </a:r>
          </a:p>
          <a:p>
            <a:r>
              <a:rPr lang="en-GB" dirty="0" smtClean="0"/>
              <a:t>Social consensus (e.g. bribery)</a:t>
            </a:r>
          </a:p>
          <a:p>
            <a:r>
              <a:rPr lang="en-GB" dirty="0" smtClean="0"/>
              <a:t>Distance from consequences (e.g. victim not known, not proximate)</a:t>
            </a:r>
          </a:p>
          <a:p>
            <a:r>
              <a:rPr lang="en-GB" dirty="0" smtClean="0"/>
              <a:t>Low probability or concentration of effect</a:t>
            </a:r>
          </a:p>
          <a:p>
            <a:pPr lvl="1">
              <a:buNone/>
            </a:pPr>
            <a:endParaRPr lang="en-GB" dirty="0" smtClean="0"/>
          </a:p>
          <a:p>
            <a:pPr lvl="1"/>
            <a:endParaRPr lang="en-GB" dirty="0" smtClean="0"/>
          </a:p>
          <a:p>
            <a:pPr lvl="1"/>
            <a:endParaRPr lang="en-GB"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en-GB" dirty="0" smtClean="0"/>
              <a:t>Anonymity in Car Theft</a:t>
            </a:r>
          </a:p>
        </p:txBody>
      </p:sp>
      <p:sp>
        <p:nvSpPr>
          <p:cNvPr id="4099" name="Rectangle 3"/>
          <p:cNvSpPr>
            <a:spLocks noGrp="1" noChangeArrowheads="1"/>
          </p:cNvSpPr>
          <p:nvPr>
            <p:ph idx="1"/>
          </p:nvPr>
        </p:nvSpPr>
        <p:spPr/>
        <p:txBody>
          <a:bodyPr/>
          <a:lstStyle/>
          <a:p>
            <a:pPr marL="0" indent="0">
              <a:buNone/>
            </a:pPr>
            <a:r>
              <a:rPr lang="en-GB" dirty="0" smtClean="0"/>
              <a:t>“Any environmental or societal conditions that contribute to some members of society feeling that they are anonymous – that no one knows or cares who they are, that no one recognises their individuality and thus their humanity - makes them potential assassins and vandals ...”</a:t>
            </a:r>
          </a:p>
          <a:p>
            <a:pPr marL="0" indent="0">
              <a:buNone/>
            </a:pPr>
            <a:r>
              <a:rPr lang="en-GB" sz="1600" dirty="0" smtClean="0"/>
              <a:t>P. Zimbardo, </a:t>
            </a:r>
            <a:r>
              <a:rPr lang="en-GB" sz="1600" i="1" dirty="0" smtClean="0"/>
              <a:t>Social Psychology of Good and Evil</a:t>
            </a:r>
            <a:r>
              <a:rPr lang="en-GB" sz="1600" dirty="0" smtClean="0"/>
              <a:t>, Guilford Press, 2004</a:t>
            </a:r>
          </a:p>
          <a:p>
            <a:pPr>
              <a:buNone/>
            </a:pPr>
            <a:endParaRPr lang="en-GB"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Investment Banker</a:t>
            </a:r>
            <a:endParaRPr lang="en-GB" dirty="0"/>
          </a:p>
        </p:txBody>
      </p:sp>
      <p:sp>
        <p:nvSpPr>
          <p:cNvPr id="3" name="Content Placeholder 2"/>
          <p:cNvSpPr>
            <a:spLocks noGrp="1"/>
          </p:cNvSpPr>
          <p:nvPr>
            <p:ph idx="1"/>
          </p:nvPr>
        </p:nvSpPr>
        <p:spPr/>
        <p:txBody>
          <a:bodyPr/>
          <a:lstStyle/>
          <a:p>
            <a:pPr marL="0" indent="0">
              <a:buNone/>
            </a:pPr>
            <a:r>
              <a:rPr lang="en-GB" dirty="0" smtClean="0"/>
              <a:t>“I had actually thought that the customer was going to make money  ... how could anyone be so stupid as to trust a trader? The best thing I could do was to pretend to others ... that I had meant to screw the customer. People would respect that.”</a:t>
            </a:r>
          </a:p>
          <a:p>
            <a:pPr marL="0" indent="0">
              <a:buNone/>
            </a:pPr>
            <a:r>
              <a:rPr lang="en-GB" sz="1800" dirty="0" smtClean="0"/>
              <a:t>Michael Lewis, </a:t>
            </a:r>
            <a:r>
              <a:rPr lang="en-GB" sz="1800" i="1" dirty="0" smtClean="0"/>
              <a:t>Liar’s Poker</a:t>
            </a:r>
            <a:r>
              <a:rPr lang="en-GB" sz="1800" dirty="0" smtClean="0"/>
              <a:t>, 1989</a:t>
            </a:r>
            <a:endParaRPr lang="en-GB" sz="18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en-GB" dirty="0" smtClean="0"/>
              <a:t>Some Forms of Unethical Behaviour in Banking</a:t>
            </a:r>
          </a:p>
        </p:txBody>
      </p:sp>
      <p:sp>
        <p:nvSpPr>
          <p:cNvPr id="4099" name="Rectangle 3"/>
          <p:cNvSpPr>
            <a:spLocks noGrp="1" noChangeArrowheads="1"/>
          </p:cNvSpPr>
          <p:nvPr>
            <p:ph idx="1"/>
          </p:nvPr>
        </p:nvSpPr>
        <p:spPr>
          <a:xfrm>
            <a:off x="685800" y="1981200"/>
            <a:ext cx="8382000" cy="4616152"/>
          </a:xfrm>
        </p:spPr>
        <p:txBody>
          <a:bodyPr/>
          <a:lstStyle/>
          <a:p>
            <a:r>
              <a:rPr lang="en-GB" dirty="0" smtClean="0"/>
              <a:t>Compose research to achieve prerequisite conclusions</a:t>
            </a:r>
          </a:p>
          <a:p>
            <a:r>
              <a:rPr lang="en-GB" dirty="0" smtClean="0"/>
              <a:t>Leak inside information</a:t>
            </a:r>
          </a:p>
          <a:p>
            <a:r>
              <a:rPr lang="en-GB" dirty="0" smtClean="0"/>
              <a:t>Preferential treatment for certain clients</a:t>
            </a:r>
          </a:p>
          <a:p>
            <a:r>
              <a:rPr lang="en-GB" dirty="0" smtClean="0"/>
              <a:t>Plagiarism of third party IP</a:t>
            </a:r>
          </a:p>
          <a:p>
            <a:r>
              <a:rPr lang="en-GB" dirty="0" smtClean="0"/>
              <a:t>Not telling the whole truth</a:t>
            </a:r>
          </a:p>
          <a:p>
            <a:r>
              <a:rPr lang="en-GB" dirty="0" smtClean="0"/>
              <a:t>Front running</a:t>
            </a:r>
          </a:p>
          <a:p>
            <a:r>
              <a:rPr lang="en-GB" dirty="0" smtClean="0"/>
              <a:t>Cherry picking trades prior to account allocation</a:t>
            </a:r>
          </a:p>
          <a:p>
            <a:r>
              <a:rPr lang="en-GB" dirty="0" smtClean="0"/>
              <a:t>Hiding conflicts of interest</a:t>
            </a:r>
          </a:p>
          <a:p>
            <a:r>
              <a:rPr lang="en-GB" dirty="0" smtClean="0"/>
              <a:t>Instructing subordinates incompletely to achieve buy-in</a:t>
            </a:r>
          </a:p>
          <a:p>
            <a:r>
              <a:rPr lang="en-GB" dirty="0" smtClean="0"/>
              <a:t>Impression management</a:t>
            </a:r>
          </a:p>
          <a:p>
            <a:pPr lvl="1"/>
            <a:r>
              <a:rPr lang="en-GB" dirty="0" smtClean="0"/>
              <a:t>remedy tactics (justify, excuse, apologise)</a:t>
            </a:r>
          </a:p>
          <a:p>
            <a:pPr lvl="1"/>
            <a:r>
              <a:rPr lang="en-GB" dirty="0" smtClean="0"/>
              <a:t>reputation tactics (association, ingratiation, claiming credit)</a:t>
            </a:r>
          </a:p>
          <a:p>
            <a:endParaRPr lang="en-GB" dirty="0" smtClean="0"/>
          </a:p>
          <a:p>
            <a:endParaRPr lang="en-GB" dirty="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en-GB" dirty="0" smtClean="0"/>
              <a:t>Why is Unethical Behaviour so Evident in Banking?</a:t>
            </a:r>
          </a:p>
        </p:txBody>
      </p:sp>
      <p:sp>
        <p:nvSpPr>
          <p:cNvPr id="4099" name="Rectangle 3"/>
          <p:cNvSpPr>
            <a:spLocks noGrp="1" noChangeArrowheads="1"/>
          </p:cNvSpPr>
          <p:nvPr>
            <p:ph idx="1"/>
          </p:nvPr>
        </p:nvSpPr>
        <p:spPr>
          <a:xfrm>
            <a:off x="685800" y="1981200"/>
            <a:ext cx="8382000" cy="4616152"/>
          </a:xfrm>
        </p:spPr>
        <p:txBody>
          <a:bodyPr/>
          <a:lstStyle/>
          <a:p>
            <a:r>
              <a:rPr lang="en-GB" dirty="0" smtClean="0"/>
              <a:t>Large amounts of money involved (Willie Sutton)</a:t>
            </a:r>
          </a:p>
          <a:p>
            <a:r>
              <a:rPr lang="en-GB" dirty="0" smtClean="0"/>
              <a:t>Principal-agent conflict (other people’s money)</a:t>
            </a:r>
          </a:p>
          <a:p>
            <a:r>
              <a:rPr lang="en-GB" dirty="0" smtClean="0"/>
              <a:t>Concentration of shareholding (low or high)</a:t>
            </a:r>
          </a:p>
          <a:p>
            <a:r>
              <a:rPr lang="en-GB" dirty="0" smtClean="0"/>
              <a:t>Incentives focus on quantitative measures</a:t>
            </a:r>
          </a:p>
          <a:p>
            <a:r>
              <a:rPr lang="en-GB" dirty="0" smtClean="0"/>
              <a:t>Regulatory framework encourages a focus on what is legal</a:t>
            </a:r>
          </a:p>
          <a:p>
            <a:r>
              <a:rPr lang="en-GB" dirty="0" smtClean="0"/>
              <a:t>Philosophy of wealth maximisation common among key employees</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en-GB" dirty="0" smtClean="0"/>
              <a:t>Signs of Groupthink</a:t>
            </a:r>
          </a:p>
        </p:txBody>
      </p:sp>
      <p:sp>
        <p:nvSpPr>
          <p:cNvPr id="4099" name="Rectangle 3"/>
          <p:cNvSpPr>
            <a:spLocks noGrp="1" noChangeArrowheads="1"/>
          </p:cNvSpPr>
          <p:nvPr>
            <p:ph idx="1"/>
          </p:nvPr>
        </p:nvSpPr>
        <p:spPr/>
        <p:txBody>
          <a:bodyPr/>
          <a:lstStyle/>
          <a:p>
            <a:r>
              <a:rPr lang="en-GB" dirty="0" smtClean="0"/>
              <a:t>Illusion of invulnerability (encourages excessive risk-taking)</a:t>
            </a:r>
          </a:p>
          <a:p>
            <a:r>
              <a:rPr lang="en-GB" dirty="0" smtClean="0"/>
              <a:t>Collective efforts to rationalise (in order to discount warning signs)</a:t>
            </a:r>
          </a:p>
          <a:p>
            <a:r>
              <a:rPr lang="en-GB" dirty="0" smtClean="0"/>
              <a:t>Unquestioned belief in the group’s inherent morality (hence ignore ethical consequences of decisions)</a:t>
            </a:r>
          </a:p>
          <a:p>
            <a:r>
              <a:rPr lang="en-GB" dirty="0" smtClean="0"/>
              <a:t>Stereotyped views of rivals and enemies as too evil to negotiate with, or too stupid to counter the group’s unethical behaviour</a:t>
            </a:r>
          </a:p>
          <a:p>
            <a:r>
              <a:rPr lang="en-GB" dirty="0" smtClean="0"/>
              <a:t>Direct pressure on any dissenting members of group to be loyal</a:t>
            </a:r>
          </a:p>
          <a:p>
            <a:r>
              <a:rPr lang="en-GB" dirty="0" smtClean="0"/>
              <a:t>Self-censorship of dissenting views among group members</a:t>
            </a:r>
          </a:p>
          <a:p>
            <a:r>
              <a:rPr lang="en-GB" dirty="0" smtClean="0"/>
              <a:t>Shared illusion of unanimity, idea that silence implies consent</a:t>
            </a:r>
          </a:p>
          <a:p>
            <a:r>
              <a:rPr lang="en-GB" dirty="0" smtClean="0"/>
              <a:t>Emergence of self-appointed mind-guards, to protect group from information that challenges its assumption of morality</a:t>
            </a:r>
          </a:p>
          <a:p>
            <a:pPr>
              <a:buNone/>
            </a:pPr>
            <a:r>
              <a:rPr lang="en-GB" sz="1600" dirty="0" smtClean="0"/>
              <a:t>Janis and Mann, </a:t>
            </a:r>
            <a:r>
              <a:rPr lang="en-GB" sz="1600" i="1" dirty="0" smtClean="0"/>
              <a:t>Decision-Making: A Psychological Analysis</a:t>
            </a:r>
            <a:r>
              <a:rPr lang="en-GB" sz="1600" dirty="0" smtClean="0"/>
              <a:t>, The Free Press, 1977</a:t>
            </a:r>
          </a:p>
          <a:p>
            <a:endParaRPr lang="en-GB" dirty="0" smtClean="0"/>
          </a:p>
          <a:p>
            <a:pPr>
              <a:buNone/>
            </a:pPr>
            <a:endParaRPr lang="en-GB"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1030"/>
          <p:cNvSpPr>
            <a:spLocks noGrp="1" noChangeArrowheads="1"/>
          </p:cNvSpPr>
          <p:nvPr>
            <p:ph type="title"/>
          </p:nvPr>
        </p:nvSpPr>
        <p:spPr>
          <a:xfrm>
            <a:off x="857250" y="571500"/>
            <a:ext cx="8286750" cy="1143000"/>
          </a:xfrm>
        </p:spPr>
        <p:txBody>
          <a:bodyPr/>
          <a:lstStyle/>
          <a:p>
            <a:pPr eaLnBrk="1" hangingPunct="1">
              <a:defRPr/>
            </a:pPr>
            <a:r>
              <a:rPr lang="en-GB" dirty="0" smtClean="0"/>
              <a:t>Some Implications of our Choice of Value System</a:t>
            </a:r>
            <a:endParaRPr lang="en-US" dirty="0" smtClean="0"/>
          </a:p>
        </p:txBody>
      </p:sp>
      <p:sp>
        <p:nvSpPr>
          <p:cNvPr id="23556" name="Rectangle 1031"/>
          <p:cNvSpPr>
            <a:spLocks noGrp="1" noChangeArrowheads="1"/>
          </p:cNvSpPr>
          <p:nvPr>
            <p:ph idx="1"/>
          </p:nvPr>
        </p:nvSpPr>
        <p:spPr>
          <a:xfrm>
            <a:off x="923925" y="2100263"/>
            <a:ext cx="8220075" cy="4543425"/>
          </a:xfrm>
        </p:spPr>
        <p:txBody>
          <a:bodyPr/>
          <a:lstStyle/>
          <a:p>
            <a:pPr marL="0" indent="0" algn="just" eaLnBrk="1" hangingPunct="1">
              <a:lnSpc>
                <a:spcPct val="90000"/>
              </a:lnSpc>
              <a:buFont typeface="Symbol" pitchFamily="18" charset="2"/>
              <a:buNone/>
              <a:tabLst>
                <a:tab pos="2514600" algn="l"/>
              </a:tabLst>
              <a:defRPr/>
            </a:pPr>
            <a:r>
              <a:rPr lang="en-GB" dirty="0" smtClean="0">
                <a:latin typeface="+mj-lt"/>
                <a:cs typeface="Arial" charset="0"/>
              </a:rPr>
              <a:t>Career choice	to accumulate wealth or to please God?</a:t>
            </a:r>
          </a:p>
          <a:p>
            <a:pPr marL="0" indent="0" algn="just" eaLnBrk="1" hangingPunct="1">
              <a:lnSpc>
                <a:spcPct val="90000"/>
              </a:lnSpc>
              <a:buFont typeface="Symbol" pitchFamily="18" charset="2"/>
              <a:buNone/>
              <a:tabLst>
                <a:tab pos="2514600" algn="l"/>
              </a:tabLst>
              <a:defRPr/>
            </a:pPr>
            <a:endParaRPr lang="en-GB" dirty="0" smtClean="0">
              <a:latin typeface="+mj-lt"/>
              <a:cs typeface="Arial" charset="0"/>
            </a:endParaRPr>
          </a:p>
          <a:p>
            <a:pPr marL="0" indent="0" algn="just" eaLnBrk="1" hangingPunct="1">
              <a:lnSpc>
                <a:spcPct val="90000"/>
              </a:lnSpc>
              <a:buFont typeface="Wingdings" pitchFamily="2" charset="2"/>
              <a:buNone/>
              <a:tabLst>
                <a:tab pos="2514600" algn="l"/>
              </a:tabLst>
              <a:defRPr/>
            </a:pPr>
            <a:r>
              <a:rPr lang="en-GB" dirty="0" smtClean="0">
                <a:latin typeface="+mj-lt"/>
                <a:cs typeface="Arial" charset="0"/>
              </a:rPr>
              <a:t>Environment	to preserve the earth or maximise consumption?</a:t>
            </a:r>
          </a:p>
          <a:p>
            <a:pPr marL="0" indent="0" algn="just" eaLnBrk="1" hangingPunct="1">
              <a:lnSpc>
                <a:spcPct val="90000"/>
              </a:lnSpc>
              <a:buFont typeface="Symbol" pitchFamily="18" charset="2"/>
              <a:buNone/>
              <a:tabLst>
                <a:tab pos="2514600" algn="l"/>
              </a:tabLst>
              <a:defRPr/>
            </a:pPr>
            <a:endParaRPr lang="en-GB" dirty="0" smtClean="0">
              <a:latin typeface="+mj-lt"/>
              <a:cs typeface="Arial" charset="0"/>
            </a:endParaRPr>
          </a:p>
          <a:p>
            <a:pPr marL="0" indent="0" algn="just" eaLnBrk="1" hangingPunct="1">
              <a:lnSpc>
                <a:spcPct val="90000"/>
              </a:lnSpc>
              <a:buFont typeface="Symbol" pitchFamily="18" charset="2"/>
              <a:buNone/>
              <a:tabLst>
                <a:tab pos="2514600" algn="l"/>
              </a:tabLst>
              <a:defRPr/>
            </a:pPr>
            <a:r>
              <a:rPr lang="en-GB" dirty="0" smtClean="0">
                <a:latin typeface="+mj-lt"/>
                <a:cs typeface="Arial" charset="0"/>
              </a:rPr>
              <a:t>Resource Allocation	to manufacture cigarettes or build homes?</a:t>
            </a:r>
          </a:p>
          <a:p>
            <a:pPr marL="0" indent="0" algn="just" eaLnBrk="1" hangingPunct="1">
              <a:lnSpc>
                <a:spcPct val="90000"/>
              </a:lnSpc>
              <a:buFont typeface="Symbol" pitchFamily="18" charset="2"/>
              <a:buNone/>
              <a:tabLst>
                <a:tab pos="2514600" algn="l"/>
              </a:tabLst>
              <a:defRPr/>
            </a:pPr>
            <a:endParaRPr lang="en-GB" dirty="0" smtClean="0">
              <a:latin typeface="+mj-lt"/>
              <a:cs typeface="Arial" charset="0"/>
            </a:endParaRPr>
          </a:p>
          <a:p>
            <a:pPr marL="0" indent="0" algn="just" eaLnBrk="1" hangingPunct="1">
              <a:lnSpc>
                <a:spcPct val="90000"/>
              </a:lnSpc>
              <a:buFont typeface="Symbol" pitchFamily="18" charset="2"/>
              <a:buNone/>
              <a:tabLst>
                <a:tab pos="2514600" algn="l"/>
              </a:tabLst>
              <a:defRPr/>
            </a:pPr>
            <a:r>
              <a:rPr lang="en-GB" dirty="0" smtClean="0">
                <a:latin typeface="+mj-lt"/>
                <a:cs typeface="Arial" charset="0"/>
              </a:rPr>
              <a:t>Legal System	to favour elites or create a level playing field?</a:t>
            </a:r>
          </a:p>
          <a:p>
            <a:pPr marL="0" indent="0" algn="just" eaLnBrk="1" hangingPunct="1">
              <a:lnSpc>
                <a:spcPct val="90000"/>
              </a:lnSpc>
              <a:buFont typeface="Symbol" pitchFamily="18" charset="2"/>
              <a:buNone/>
              <a:tabLst>
                <a:tab pos="2514600" algn="l"/>
              </a:tabLst>
              <a:defRPr/>
            </a:pPr>
            <a:endParaRPr lang="en-GB" dirty="0" smtClean="0">
              <a:latin typeface="+mj-lt"/>
              <a:cs typeface="Arial" charset="0"/>
            </a:endParaRPr>
          </a:p>
          <a:p>
            <a:pPr marL="0" indent="0" algn="just" eaLnBrk="1" hangingPunct="1">
              <a:lnSpc>
                <a:spcPct val="90000"/>
              </a:lnSpc>
              <a:buFont typeface="Wingdings" pitchFamily="2" charset="2"/>
              <a:buNone/>
              <a:tabLst>
                <a:tab pos="2514600" algn="l"/>
              </a:tabLst>
              <a:defRPr/>
            </a:pPr>
            <a:r>
              <a:rPr lang="en-GB" dirty="0" smtClean="0">
                <a:latin typeface="+mj-lt"/>
                <a:cs typeface="Arial" charset="0"/>
              </a:rPr>
              <a:t>Welfare	mutual support or survival of the fittest?</a:t>
            </a:r>
          </a:p>
          <a:p>
            <a:pPr marL="0" indent="0" algn="just" eaLnBrk="1" hangingPunct="1">
              <a:lnSpc>
                <a:spcPct val="90000"/>
              </a:lnSpc>
              <a:buFont typeface="Symbol" pitchFamily="18" charset="2"/>
              <a:buNone/>
              <a:tabLst>
                <a:tab pos="2514600" algn="l"/>
              </a:tabLst>
              <a:defRPr/>
            </a:pPr>
            <a:endParaRPr lang="en-GB" dirty="0" smtClean="0">
              <a:latin typeface="+mj-lt"/>
              <a:cs typeface="Arial" charset="0"/>
            </a:endParaRPr>
          </a:p>
          <a:p>
            <a:pPr marL="0" indent="0" algn="just" eaLnBrk="1" hangingPunct="1">
              <a:lnSpc>
                <a:spcPct val="90000"/>
              </a:lnSpc>
              <a:buFont typeface="Wingdings" pitchFamily="2" charset="2"/>
              <a:buNone/>
              <a:tabLst>
                <a:tab pos="2514600" algn="l"/>
              </a:tabLst>
              <a:defRPr/>
            </a:pPr>
            <a:r>
              <a:rPr lang="en-GB" dirty="0" smtClean="0">
                <a:latin typeface="+mj-lt"/>
                <a:cs typeface="Arial" charset="0"/>
              </a:rPr>
              <a:t>Education	to produce robots or rounded human beings?</a:t>
            </a:r>
          </a:p>
          <a:p>
            <a:pPr marL="0" indent="0" algn="just" eaLnBrk="1" hangingPunct="1">
              <a:lnSpc>
                <a:spcPct val="90000"/>
              </a:lnSpc>
              <a:buFont typeface="Symbol" pitchFamily="18" charset="2"/>
              <a:buNone/>
              <a:tabLst>
                <a:tab pos="2514600" algn="l"/>
              </a:tabLst>
              <a:defRPr/>
            </a:pPr>
            <a:endParaRPr lang="en-GB" dirty="0" smtClean="0">
              <a:latin typeface="+mj-lt"/>
              <a:cs typeface="Arial" charset="0"/>
            </a:endParaRPr>
          </a:p>
          <a:p>
            <a:pPr marL="0" indent="0" algn="just" eaLnBrk="1" hangingPunct="1">
              <a:lnSpc>
                <a:spcPct val="90000"/>
              </a:lnSpc>
              <a:buFont typeface="Symbol" pitchFamily="18" charset="2"/>
              <a:buNone/>
              <a:tabLst>
                <a:tab pos="2514600" algn="l"/>
              </a:tabLst>
              <a:defRPr/>
            </a:pPr>
            <a:r>
              <a:rPr lang="en-GB" dirty="0" smtClean="0">
                <a:latin typeface="+mj-lt"/>
                <a:cs typeface="Arial" charset="0"/>
              </a:rPr>
              <a:t>Regulation	follow the letter of the law or the spirit of the law?</a:t>
            </a:r>
          </a:p>
        </p:txBody>
      </p:sp>
    </p:spTree>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GB" dirty="0" smtClean="0"/>
              <a:t>The Nature of Human Beings</a:t>
            </a:r>
          </a:p>
        </p:txBody>
      </p:sp>
      <p:sp>
        <p:nvSpPr>
          <p:cNvPr id="12291" name="Rectangle 3"/>
          <p:cNvSpPr>
            <a:spLocks noGrp="1" noChangeArrowheads="1"/>
          </p:cNvSpPr>
          <p:nvPr>
            <p:ph idx="1"/>
          </p:nvPr>
        </p:nvSpPr>
        <p:spPr>
          <a:xfrm>
            <a:off x="611560" y="2204864"/>
            <a:ext cx="8424890" cy="3960440"/>
          </a:xfrm>
        </p:spPr>
        <p:txBody>
          <a:bodyPr/>
          <a:lstStyle/>
          <a:p>
            <a:r>
              <a:rPr lang="en-GB" dirty="0" smtClean="0"/>
              <a:t>The fitrah</a:t>
            </a:r>
          </a:p>
          <a:p>
            <a:r>
              <a:rPr lang="en-GB" dirty="0" smtClean="0"/>
              <a:t>Man’s insatiable desire for wealth</a:t>
            </a:r>
          </a:p>
          <a:p>
            <a:r>
              <a:rPr lang="en-GB" dirty="0" smtClean="0"/>
              <a:t>Rizq, destiny and its implications</a:t>
            </a:r>
          </a:p>
          <a:p>
            <a:r>
              <a:rPr lang="en-GB" dirty="0" smtClean="0"/>
              <a:t>The concept of barakah</a:t>
            </a:r>
          </a:p>
          <a:p>
            <a:r>
              <a:rPr lang="en-GB" dirty="0" smtClean="0"/>
              <a:t>The test of wealth</a:t>
            </a:r>
          </a:p>
          <a:p>
            <a:r>
              <a:rPr lang="en-GB" dirty="0" smtClean="0"/>
              <a:t>Consequences of enlarged provision</a:t>
            </a:r>
          </a:p>
          <a:p>
            <a:r>
              <a:rPr lang="en-GB" dirty="0" smtClean="0"/>
              <a:t>Taqwa and earnings</a:t>
            </a:r>
          </a:p>
          <a:p>
            <a:r>
              <a:rPr lang="en-GB" dirty="0" smtClean="0"/>
              <a:t>Spurning wealth</a:t>
            </a:r>
          </a:p>
          <a:p>
            <a:r>
              <a:rPr lang="en-GB" dirty="0" smtClean="0"/>
              <a:t>The Day of Judgement</a:t>
            </a:r>
          </a:p>
          <a:p>
            <a:pPr>
              <a:buNone/>
            </a:pPr>
            <a:endParaRPr lang="en-GB" dirty="0" smtClean="0"/>
          </a:p>
          <a:p>
            <a:pPr>
              <a:buNone/>
            </a:pPr>
            <a:endParaRPr lang="en-GB" dirty="0" smtClean="0"/>
          </a:p>
          <a:p>
            <a:pPr>
              <a:buNone/>
            </a:pPr>
            <a:endParaRPr lang="en-GB" dirty="0" smtClean="0"/>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GB" dirty="0" smtClean="0"/>
              <a:t>Nature, Intellect, Free Will and Desires</a:t>
            </a:r>
          </a:p>
        </p:txBody>
      </p:sp>
      <p:sp>
        <p:nvSpPr>
          <p:cNvPr id="12291" name="Rectangle 3"/>
          <p:cNvSpPr>
            <a:spLocks noGrp="1" noChangeArrowheads="1"/>
          </p:cNvSpPr>
          <p:nvPr>
            <p:ph idx="1"/>
          </p:nvPr>
        </p:nvSpPr>
        <p:spPr>
          <a:xfrm>
            <a:off x="611560" y="2204864"/>
            <a:ext cx="8424890" cy="3960440"/>
          </a:xfrm>
        </p:spPr>
        <p:txBody>
          <a:bodyPr/>
          <a:lstStyle/>
          <a:p>
            <a:pPr marL="0" indent="0" algn="just">
              <a:buNone/>
            </a:pPr>
            <a:r>
              <a:rPr lang="en-GB" dirty="0" smtClean="0"/>
              <a:t>“Man is distinguished from the rest of the creation because he has been endowed with intellect (‘aql) and free-will (</a:t>
            </a:r>
            <a:r>
              <a:rPr lang="en-GB" dirty="0" err="1" smtClean="0"/>
              <a:t>iradah</a:t>
            </a:r>
            <a:r>
              <a:rPr lang="en-GB" dirty="0" smtClean="0"/>
              <a:t>). The intellect enables him to discern right from wrong. He can use these faculties to complement his fitrah and to please Allah or to be untrue to it and displease Allâh ... Man is responsible for his actions and accountable to Allah for every atom of right and wrong that he does. It is this sense of accountability that guides man to act in accordance with the Divine will. It empowers him to struggle against the wrong-doing of his lower self (nafs) as well as the negative influences of the social circumstances.” </a:t>
            </a:r>
          </a:p>
          <a:p>
            <a:pPr marL="0" indent="0">
              <a:buNone/>
            </a:pPr>
            <a:r>
              <a:rPr lang="en-GB" sz="1600" dirty="0" smtClean="0"/>
              <a:t>Yasien Mohamed, abridged from </a:t>
            </a:r>
            <a:r>
              <a:rPr lang="en-GB" sz="1600" i="1" dirty="0" smtClean="0"/>
              <a:t>Fitra: The Islamic Concept of Human Nature</a:t>
            </a:r>
            <a:r>
              <a:rPr lang="en-GB" sz="1600" dirty="0" smtClean="0"/>
              <a:t>, 1996, Ta-Ha, London.</a:t>
            </a:r>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en-GB" dirty="0" smtClean="0"/>
              <a:t>Corporate Governance or Human Governance?</a:t>
            </a:r>
          </a:p>
        </p:txBody>
      </p:sp>
      <p:sp>
        <p:nvSpPr>
          <p:cNvPr id="4099" name="Rectangle 3"/>
          <p:cNvSpPr>
            <a:spLocks noGrp="1" noChangeArrowheads="1"/>
          </p:cNvSpPr>
          <p:nvPr>
            <p:ph idx="1"/>
          </p:nvPr>
        </p:nvSpPr>
        <p:spPr/>
        <p:txBody>
          <a:bodyPr/>
          <a:lstStyle/>
          <a:p>
            <a:pPr lvl="1"/>
            <a:endParaRPr lang="en-GB" dirty="0" smtClean="0"/>
          </a:p>
          <a:p>
            <a:pPr>
              <a:buNone/>
            </a:pPr>
            <a:endParaRPr lang="en-GB" dirty="0" smtClean="0"/>
          </a:p>
          <a:p>
            <a:endParaRPr lang="en-GB" dirty="0" smtClean="0"/>
          </a:p>
        </p:txBody>
      </p:sp>
      <p:graphicFrame>
        <p:nvGraphicFramePr>
          <p:cNvPr id="5" name="Table 4"/>
          <p:cNvGraphicFramePr>
            <a:graphicFrameLocks noGrp="1"/>
          </p:cNvGraphicFramePr>
          <p:nvPr/>
        </p:nvGraphicFramePr>
        <p:xfrm>
          <a:off x="899592" y="2264801"/>
          <a:ext cx="7920880" cy="3541339"/>
        </p:xfrm>
        <a:graphic>
          <a:graphicData uri="http://schemas.openxmlformats.org/drawingml/2006/table">
            <a:tbl>
              <a:tblPr/>
              <a:tblGrid>
                <a:gridCol w="2664296"/>
                <a:gridCol w="2534515"/>
                <a:gridCol w="2722069"/>
              </a:tblGrid>
              <a:tr h="497218">
                <a:tc>
                  <a:txBody>
                    <a:bodyPr/>
                    <a:lstStyle/>
                    <a:p>
                      <a:pPr algn="just" hangingPunct="0">
                        <a:lnSpc>
                          <a:spcPct val="70000"/>
                        </a:lnSpc>
                        <a:spcBef>
                          <a:spcPts val="300"/>
                        </a:spcBef>
                        <a:spcAft>
                          <a:spcPts val="300"/>
                        </a:spcAft>
                      </a:pPr>
                      <a:r>
                        <a:rPr lang="en-GB" sz="1600" b="1" dirty="0" smtClean="0">
                          <a:solidFill>
                            <a:schemeClr val="bg1">
                              <a:lumMod val="50000"/>
                            </a:schemeClr>
                          </a:solidFill>
                          <a:latin typeface="+mj-lt"/>
                          <a:ea typeface="Times New Roman"/>
                          <a:cs typeface="Times New Roman"/>
                        </a:rPr>
                        <a:t>Attribute</a:t>
                      </a:r>
                      <a:endParaRPr lang="en-GB" sz="1600" b="1" dirty="0">
                        <a:solidFill>
                          <a:schemeClr val="bg1">
                            <a:lumMod val="50000"/>
                          </a:schemeClr>
                        </a:solidFill>
                        <a:latin typeface="+mj-lt"/>
                        <a:ea typeface="Times New Roman"/>
                        <a:cs typeface="Times New Roman"/>
                      </a:endParaRPr>
                    </a:p>
                  </a:txBody>
                  <a:tcPr marL="71755" marR="361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3E2"/>
                    </a:solidFill>
                  </a:tcPr>
                </a:tc>
                <a:tc>
                  <a:txBody>
                    <a:bodyPr/>
                    <a:lstStyle/>
                    <a:p>
                      <a:pPr algn="just" hangingPunct="0">
                        <a:lnSpc>
                          <a:spcPct val="70000"/>
                        </a:lnSpc>
                        <a:spcBef>
                          <a:spcPts val="300"/>
                        </a:spcBef>
                        <a:spcAft>
                          <a:spcPts val="300"/>
                        </a:spcAft>
                      </a:pPr>
                      <a:r>
                        <a:rPr lang="en-GB" sz="1600" b="1" dirty="0" smtClean="0">
                          <a:solidFill>
                            <a:schemeClr val="bg1">
                              <a:lumMod val="50000"/>
                            </a:schemeClr>
                          </a:solidFill>
                          <a:latin typeface="+mj-lt"/>
                          <a:ea typeface="Times New Roman"/>
                          <a:cs typeface="Times New Roman"/>
                        </a:rPr>
                        <a:t>Corporate</a:t>
                      </a:r>
                      <a:r>
                        <a:rPr lang="en-GB" sz="1600" b="1" baseline="0" dirty="0" smtClean="0">
                          <a:solidFill>
                            <a:schemeClr val="bg1">
                              <a:lumMod val="50000"/>
                            </a:schemeClr>
                          </a:solidFill>
                          <a:latin typeface="+mj-lt"/>
                          <a:ea typeface="Times New Roman"/>
                          <a:cs typeface="Times New Roman"/>
                        </a:rPr>
                        <a:t> Governance</a:t>
                      </a:r>
                      <a:endParaRPr lang="en-GB" sz="1600" b="1" dirty="0">
                        <a:solidFill>
                          <a:schemeClr val="bg1">
                            <a:lumMod val="50000"/>
                          </a:schemeClr>
                        </a:solidFill>
                        <a:latin typeface="+mj-lt"/>
                        <a:ea typeface="Times New Roman"/>
                        <a:cs typeface="Times New Roman"/>
                      </a:endParaRPr>
                    </a:p>
                  </a:txBody>
                  <a:tcPr marL="71755" marR="361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3E2"/>
                    </a:solidFill>
                  </a:tcPr>
                </a:tc>
                <a:tc>
                  <a:txBody>
                    <a:bodyPr/>
                    <a:lstStyle/>
                    <a:p>
                      <a:pPr algn="just" hangingPunct="0">
                        <a:lnSpc>
                          <a:spcPct val="70000"/>
                        </a:lnSpc>
                        <a:spcBef>
                          <a:spcPts val="300"/>
                        </a:spcBef>
                        <a:spcAft>
                          <a:spcPts val="300"/>
                        </a:spcAft>
                      </a:pPr>
                      <a:r>
                        <a:rPr lang="en-GB" sz="1600" b="1" dirty="0" smtClean="0">
                          <a:solidFill>
                            <a:schemeClr val="bg1">
                              <a:lumMod val="50000"/>
                            </a:schemeClr>
                          </a:solidFill>
                          <a:latin typeface="+mj-lt"/>
                          <a:ea typeface="Times New Roman"/>
                          <a:cs typeface="Times New Roman"/>
                        </a:rPr>
                        <a:t>Human Governance</a:t>
                      </a:r>
                      <a:endParaRPr lang="en-GB" sz="1600" b="1" dirty="0">
                        <a:solidFill>
                          <a:schemeClr val="bg1">
                            <a:lumMod val="50000"/>
                          </a:schemeClr>
                        </a:solidFill>
                        <a:latin typeface="+mj-lt"/>
                        <a:ea typeface="Times New Roman"/>
                        <a:cs typeface="Times New Roman"/>
                      </a:endParaRPr>
                    </a:p>
                  </a:txBody>
                  <a:tcPr marL="71755" marR="361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3E2"/>
                    </a:solidFill>
                  </a:tcPr>
                </a:tc>
              </a:tr>
              <a:tr h="497218">
                <a:tc>
                  <a:txBody>
                    <a:bodyPr/>
                    <a:lstStyle/>
                    <a:p>
                      <a:pPr algn="just" hangingPunct="0">
                        <a:lnSpc>
                          <a:spcPct val="70000"/>
                        </a:lnSpc>
                        <a:spcBef>
                          <a:spcPts val="300"/>
                        </a:spcBef>
                        <a:spcAft>
                          <a:spcPts val="300"/>
                        </a:spcAft>
                      </a:pPr>
                      <a:r>
                        <a:rPr lang="en-GB" sz="1600" dirty="0">
                          <a:solidFill>
                            <a:schemeClr val="tx1"/>
                          </a:solidFill>
                          <a:latin typeface="+mj-lt"/>
                          <a:ea typeface="Times New Roman"/>
                          <a:cs typeface="Times New Roman"/>
                        </a:rPr>
                        <a:t>Nature of person</a:t>
                      </a:r>
                    </a:p>
                  </a:txBody>
                  <a:tcPr marL="71755" marR="361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hangingPunct="0">
                        <a:lnSpc>
                          <a:spcPct val="70000"/>
                        </a:lnSpc>
                        <a:spcBef>
                          <a:spcPts val="300"/>
                        </a:spcBef>
                        <a:spcAft>
                          <a:spcPts val="300"/>
                        </a:spcAft>
                      </a:pPr>
                      <a:r>
                        <a:rPr lang="en-GB" sz="1600" dirty="0">
                          <a:solidFill>
                            <a:schemeClr val="tx1"/>
                          </a:solidFill>
                          <a:latin typeface="+mj-lt"/>
                          <a:ea typeface="Times New Roman"/>
                          <a:cs typeface="Times New Roman"/>
                        </a:rPr>
                        <a:t>Artificial person</a:t>
                      </a:r>
                    </a:p>
                  </a:txBody>
                  <a:tcPr marL="71755" marR="361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hangingPunct="0">
                        <a:lnSpc>
                          <a:spcPct val="70000"/>
                        </a:lnSpc>
                        <a:spcBef>
                          <a:spcPts val="300"/>
                        </a:spcBef>
                        <a:spcAft>
                          <a:spcPts val="300"/>
                        </a:spcAft>
                      </a:pPr>
                      <a:r>
                        <a:rPr lang="en-GB" sz="1600" dirty="0">
                          <a:solidFill>
                            <a:schemeClr val="tx1"/>
                          </a:solidFill>
                          <a:latin typeface="+mj-lt"/>
                          <a:ea typeface="Times New Roman"/>
                          <a:cs typeface="Times New Roman"/>
                        </a:rPr>
                        <a:t>Natural person</a:t>
                      </a:r>
                    </a:p>
                  </a:txBody>
                  <a:tcPr marL="71755" marR="361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04373">
                <a:tc>
                  <a:txBody>
                    <a:bodyPr/>
                    <a:lstStyle/>
                    <a:p>
                      <a:pPr algn="just" hangingPunct="0">
                        <a:lnSpc>
                          <a:spcPct val="70000"/>
                        </a:lnSpc>
                        <a:spcBef>
                          <a:spcPts val="300"/>
                        </a:spcBef>
                        <a:spcAft>
                          <a:spcPts val="300"/>
                        </a:spcAft>
                      </a:pPr>
                      <a:r>
                        <a:rPr lang="en-GB" sz="1600" dirty="0">
                          <a:solidFill>
                            <a:schemeClr val="tx1"/>
                          </a:solidFill>
                          <a:latin typeface="+mj-lt"/>
                          <a:ea typeface="Times New Roman"/>
                          <a:cs typeface="Times New Roman"/>
                        </a:rPr>
                        <a:t>Origin of law</a:t>
                      </a:r>
                    </a:p>
                  </a:txBody>
                  <a:tcPr marL="71755" marR="361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hangingPunct="0">
                        <a:lnSpc>
                          <a:spcPct val="70000"/>
                        </a:lnSpc>
                        <a:spcBef>
                          <a:spcPts val="300"/>
                        </a:spcBef>
                        <a:spcAft>
                          <a:spcPts val="300"/>
                        </a:spcAft>
                      </a:pPr>
                      <a:r>
                        <a:rPr lang="en-GB" sz="1600" dirty="0">
                          <a:solidFill>
                            <a:schemeClr val="tx1"/>
                          </a:solidFill>
                          <a:latin typeface="+mj-lt"/>
                          <a:ea typeface="Times New Roman"/>
                          <a:cs typeface="Times New Roman"/>
                        </a:rPr>
                        <a:t>Man-made law</a:t>
                      </a:r>
                    </a:p>
                  </a:txBody>
                  <a:tcPr marL="71755" marR="361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hangingPunct="0">
                        <a:lnSpc>
                          <a:spcPct val="70000"/>
                        </a:lnSpc>
                        <a:spcBef>
                          <a:spcPts val="300"/>
                        </a:spcBef>
                        <a:spcAft>
                          <a:spcPts val="300"/>
                        </a:spcAft>
                      </a:pPr>
                      <a:r>
                        <a:rPr lang="en-GB" sz="1600" dirty="0">
                          <a:solidFill>
                            <a:schemeClr val="tx1"/>
                          </a:solidFill>
                          <a:latin typeface="+mj-lt"/>
                          <a:ea typeface="Times New Roman"/>
                          <a:cs typeface="Times New Roman"/>
                        </a:rPr>
                        <a:t>Revelation and natural law</a:t>
                      </a:r>
                    </a:p>
                  </a:txBody>
                  <a:tcPr marL="71755" marR="361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03180">
                <a:tc>
                  <a:txBody>
                    <a:bodyPr/>
                    <a:lstStyle/>
                    <a:p>
                      <a:pPr algn="just" hangingPunct="0">
                        <a:lnSpc>
                          <a:spcPct val="70000"/>
                        </a:lnSpc>
                        <a:spcBef>
                          <a:spcPts val="300"/>
                        </a:spcBef>
                        <a:spcAft>
                          <a:spcPts val="300"/>
                        </a:spcAft>
                      </a:pPr>
                      <a:r>
                        <a:rPr lang="en-GB" sz="1600" dirty="0">
                          <a:solidFill>
                            <a:schemeClr val="tx1"/>
                          </a:solidFill>
                          <a:latin typeface="+mj-lt"/>
                          <a:ea typeface="Times New Roman"/>
                          <a:cs typeface="Times New Roman"/>
                        </a:rPr>
                        <a:t>Legal Emphasis</a:t>
                      </a:r>
                    </a:p>
                  </a:txBody>
                  <a:tcPr marL="71755" marR="361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hangingPunct="0">
                        <a:lnSpc>
                          <a:spcPct val="70000"/>
                        </a:lnSpc>
                        <a:spcBef>
                          <a:spcPts val="300"/>
                        </a:spcBef>
                        <a:spcAft>
                          <a:spcPts val="300"/>
                        </a:spcAft>
                      </a:pPr>
                      <a:r>
                        <a:rPr lang="en-GB" sz="1600" dirty="0">
                          <a:solidFill>
                            <a:schemeClr val="tx1"/>
                          </a:solidFill>
                          <a:latin typeface="+mj-lt"/>
                          <a:ea typeface="Times New Roman"/>
                          <a:cs typeface="Times New Roman"/>
                        </a:rPr>
                        <a:t>Letter of the law</a:t>
                      </a:r>
                    </a:p>
                  </a:txBody>
                  <a:tcPr marL="71755" marR="361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hangingPunct="0">
                        <a:lnSpc>
                          <a:spcPct val="70000"/>
                        </a:lnSpc>
                        <a:spcBef>
                          <a:spcPts val="300"/>
                        </a:spcBef>
                        <a:spcAft>
                          <a:spcPts val="300"/>
                        </a:spcAft>
                      </a:pPr>
                      <a:r>
                        <a:rPr lang="en-GB" sz="1600" dirty="0">
                          <a:solidFill>
                            <a:schemeClr val="tx1"/>
                          </a:solidFill>
                          <a:latin typeface="+mj-lt"/>
                          <a:ea typeface="Times New Roman"/>
                          <a:cs typeface="Times New Roman"/>
                        </a:rPr>
                        <a:t>Spirit of the law</a:t>
                      </a:r>
                    </a:p>
                  </a:txBody>
                  <a:tcPr marL="71755" marR="361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04373">
                <a:tc>
                  <a:txBody>
                    <a:bodyPr/>
                    <a:lstStyle/>
                    <a:p>
                      <a:pPr algn="just" hangingPunct="0">
                        <a:lnSpc>
                          <a:spcPct val="70000"/>
                        </a:lnSpc>
                        <a:spcBef>
                          <a:spcPts val="300"/>
                        </a:spcBef>
                        <a:spcAft>
                          <a:spcPts val="300"/>
                        </a:spcAft>
                      </a:pPr>
                      <a:r>
                        <a:rPr lang="en-GB" sz="1600" dirty="0">
                          <a:solidFill>
                            <a:schemeClr val="tx1"/>
                          </a:solidFill>
                          <a:latin typeface="+mj-lt"/>
                          <a:ea typeface="Times New Roman"/>
                          <a:cs typeface="Times New Roman"/>
                        </a:rPr>
                        <a:t>Governance Ethos</a:t>
                      </a:r>
                    </a:p>
                  </a:txBody>
                  <a:tcPr marL="71755" marR="361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hangingPunct="0">
                        <a:lnSpc>
                          <a:spcPct val="70000"/>
                        </a:lnSpc>
                        <a:spcBef>
                          <a:spcPts val="300"/>
                        </a:spcBef>
                        <a:spcAft>
                          <a:spcPts val="300"/>
                        </a:spcAft>
                      </a:pPr>
                      <a:r>
                        <a:rPr lang="en-GB" sz="1600" dirty="0">
                          <a:solidFill>
                            <a:schemeClr val="tx1"/>
                          </a:solidFill>
                          <a:latin typeface="+mj-lt"/>
                          <a:ea typeface="Times New Roman"/>
                          <a:cs typeface="Times New Roman"/>
                        </a:rPr>
                        <a:t>Rules-based</a:t>
                      </a:r>
                    </a:p>
                  </a:txBody>
                  <a:tcPr marL="71755" marR="361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hangingPunct="0">
                        <a:lnSpc>
                          <a:spcPct val="70000"/>
                        </a:lnSpc>
                        <a:spcBef>
                          <a:spcPts val="300"/>
                        </a:spcBef>
                        <a:spcAft>
                          <a:spcPts val="300"/>
                        </a:spcAft>
                      </a:pPr>
                      <a:r>
                        <a:rPr lang="en-GB" sz="1600" dirty="0">
                          <a:solidFill>
                            <a:schemeClr val="tx1"/>
                          </a:solidFill>
                          <a:latin typeface="+mj-lt"/>
                          <a:ea typeface="Times New Roman"/>
                          <a:cs typeface="Times New Roman"/>
                        </a:rPr>
                        <a:t>Values-based</a:t>
                      </a:r>
                    </a:p>
                  </a:txBody>
                  <a:tcPr marL="71755" marR="361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03180">
                <a:tc>
                  <a:txBody>
                    <a:bodyPr/>
                    <a:lstStyle/>
                    <a:p>
                      <a:pPr algn="just" hangingPunct="0">
                        <a:lnSpc>
                          <a:spcPct val="70000"/>
                        </a:lnSpc>
                        <a:spcBef>
                          <a:spcPts val="300"/>
                        </a:spcBef>
                        <a:spcAft>
                          <a:spcPts val="300"/>
                        </a:spcAft>
                      </a:pPr>
                      <a:r>
                        <a:rPr lang="en-GB" sz="1600" dirty="0">
                          <a:solidFill>
                            <a:schemeClr val="tx1"/>
                          </a:solidFill>
                          <a:latin typeface="+mj-lt"/>
                          <a:ea typeface="Times New Roman"/>
                          <a:cs typeface="Times New Roman"/>
                        </a:rPr>
                        <a:t>Schema</a:t>
                      </a:r>
                    </a:p>
                  </a:txBody>
                  <a:tcPr marL="71755" marR="361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hangingPunct="0">
                        <a:lnSpc>
                          <a:spcPct val="70000"/>
                        </a:lnSpc>
                        <a:spcBef>
                          <a:spcPts val="300"/>
                        </a:spcBef>
                        <a:spcAft>
                          <a:spcPts val="300"/>
                        </a:spcAft>
                      </a:pPr>
                      <a:r>
                        <a:rPr lang="en-GB" sz="1600" dirty="0">
                          <a:solidFill>
                            <a:schemeClr val="tx1"/>
                          </a:solidFill>
                          <a:latin typeface="+mj-lt"/>
                          <a:ea typeface="Times New Roman"/>
                          <a:cs typeface="Times New Roman"/>
                        </a:rPr>
                        <a:t>Outer-in</a:t>
                      </a:r>
                    </a:p>
                  </a:txBody>
                  <a:tcPr marL="71755" marR="361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hangingPunct="0">
                        <a:lnSpc>
                          <a:spcPct val="70000"/>
                        </a:lnSpc>
                        <a:spcBef>
                          <a:spcPts val="300"/>
                        </a:spcBef>
                        <a:spcAft>
                          <a:spcPts val="300"/>
                        </a:spcAft>
                      </a:pPr>
                      <a:r>
                        <a:rPr lang="en-GB" sz="1600" dirty="0">
                          <a:solidFill>
                            <a:schemeClr val="tx1"/>
                          </a:solidFill>
                          <a:latin typeface="+mj-lt"/>
                          <a:ea typeface="Times New Roman"/>
                          <a:cs typeface="Times New Roman"/>
                        </a:rPr>
                        <a:t>Inner-out</a:t>
                      </a:r>
                    </a:p>
                  </a:txBody>
                  <a:tcPr marL="71755" marR="361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31797">
                <a:tc>
                  <a:txBody>
                    <a:bodyPr/>
                    <a:lstStyle/>
                    <a:p>
                      <a:pPr algn="just" hangingPunct="0">
                        <a:lnSpc>
                          <a:spcPct val="70000"/>
                        </a:lnSpc>
                        <a:spcBef>
                          <a:spcPts val="300"/>
                        </a:spcBef>
                        <a:spcAft>
                          <a:spcPts val="300"/>
                        </a:spcAft>
                      </a:pPr>
                      <a:r>
                        <a:rPr lang="en-GB" sz="1600" dirty="0">
                          <a:solidFill>
                            <a:schemeClr val="tx1"/>
                          </a:solidFill>
                          <a:latin typeface="+mj-lt"/>
                          <a:ea typeface="Times New Roman"/>
                          <a:cs typeface="Times New Roman"/>
                        </a:rPr>
                        <a:t>Diagnosis</a:t>
                      </a:r>
                    </a:p>
                  </a:txBody>
                  <a:tcPr marL="71755" marR="361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hangingPunct="0">
                        <a:lnSpc>
                          <a:spcPct val="70000"/>
                        </a:lnSpc>
                        <a:spcBef>
                          <a:spcPts val="300"/>
                        </a:spcBef>
                        <a:spcAft>
                          <a:spcPts val="300"/>
                        </a:spcAft>
                      </a:pPr>
                      <a:r>
                        <a:rPr lang="en-GB" sz="1600" dirty="0">
                          <a:solidFill>
                            <a:schemeClr val="tx1"/>
                          </a:solidFill>
                          <a:latin typeface="+mj-lt"/>
                          <a:ea typeface="Times New Roman"/>
                          <a:cs typeface="Times New Roman"/>
                        </a:rPr>
                        <a:t>Symptoms</a:t>
                      </a:r>
                    </a:p>
                  </a:txBody>
                  <a:tcPr marL="71755" marR="361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hangingPunct="0">
                        <a:lnSpc>
                          <a:spcPct val="70000"/>
                        </a:lnSpc>
                        <a:spcBef>
                          <a:spcPts val="300"/>
                        </a:spcBef>
                        <a:spcAft>
                          <a:spcPts val="300"/>
                        </a:spcAft>
                      </a:pPr>
                      <a:r>
                        <a:rPr lang="en-GB" sz="1600" dirty="0">
                          <a:solidFill>
                            <a:schemeClr val="tx1"/>
                          </a:solidFill>
                          <a:latin typeface="+mj-lt"/>
                          <a:ea typeface="Times New Roman"/>
                          <a:cs typeface="Times New Roman"/>
                        </a:rPr>
                        <a:t>Root Causes</a:t>
                      </a:r>
                    </a:p>
                  </a:txBody>
                  <a:tcPr marL="71755" marR="361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6" name="TextBox 5"/>
          <p:cNvSpPr txBox="1"/>
          <p:nvPr/>
        </p:nvSpPr>
        <p:spPr>
          <a:xfrm>
            <a:off x="899592" y="6093296"/>
            <a:ext cx="7992888" cy="338554"/>
          </a:xfrm>
          <a:prstGeom prst="rect">
            <a:avLst/>
          </a:prstGeom>
          <a:noFill/>
        </p:spPr>
        <p:txBody>
          <a:bodyPr wrap="square" rtlCol="0">
            <a:spAutoFit/>
          </a:bodyPr>
          <a:lstStyle/>
          <a:p>
            <a:r>
              <a:rPr lang="en-GB" sz="1600" dirty="0" smtClean="0"/>
              <a:t>Salleh and Ahmad, </a:t>
            </a:r>
            <a:r>
              <a:rPr lang="en-GB" sz="1600" i="1" dirty="0" smtClean="0"/>
              <a:t>Human Governance</a:t>
            </a:r>
            <a:r>
              <a:rPr lang="en-GB" sz="1600" dirty="0" smtClean="0"/>
              <a:t>, 2008, MPN Publishing, Malaysia</a:t>
            </a:r>
            <a:endParaRPr lang="en-GB" sz="1600"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GB" dirty="0" smtClean="0"/>
              <a:t>Some Conclusions</a:t>
            </a:r>
          </a:p>
        </p:txBody>
      </p:sp>
      <p:sp>
        <p:nvSpPr>
          <p:cNvPr id="12291" name="Rectangle 3"/>
          <p:cNvSpPr>
            <a:spLocks noGrp="1" noChangeArrowheads="1"/>
          </p:cNvSpPr>
          <p:nvPr>
            <p:ph idx="1"/>
          </p:nvPr>
        </p:nvSpPr>
        <p:spPr>
          <a:xfrm>
            <a:off x="611560" y="2204864"/>
            <a:ext cx="8424890" cy="3960440"/>
          </a:xfrm>
        </p:spPr>
        <p:txBody>
          <a:bodyPr/>
          <a:lstStyle/>
          <a:p>
            <a:pPr marL="266700" indent="-266700"/>
            <a:r>
              <a:rPr lang="en-GB" dirty="0" smtClean="0"/>
              <a:t>Starting with ourselves ... </a:t>
            </a:r>
          </a:p>
          <a:p>
            <a:pPr marL="266700" indent="-266700"/>
            <a:r>
              <a:rPr lang="en-GB" dirty="0" smtClean="0"/>
              <a:t>Not everyone can be chief ...</a:t>
            </a:r>
          </a:p>
          <a:p>
            <a:pPr marL="266700" indent="-266700"/>
            <a:r>
              <a:rPr lang="en-GB" dirty="0" smtClean="0"/>
              <a:t>Don’t ask whether you are loved or successful ...</a:t>
            </a:r>
          </a:p>
          <a:p>
            <a:pPr marL="266700" indent="-266700"/>
            <a:r>
              <a:rPr lang="en-GB" dirty="0" smtClean="0"/>
              <a:t>Responsibilities and rights</a:t>
            </a:r>
          </a:p>
          <a:p>
            <a:pPr marL="266700" indent="-266700"/>
            <a:r>
              <a:rPr lang="en-GB" dirty="0" smtClean="0"/>
              <a:t>Establish proofs of concept (the “threat of a good example”).</a:t>
            </a:r>
          </a:p>
          <a:p>
            <a:pPr marL="266700" indent="-266700"/>
            <a:r>
              <a:rPr lang="en-GB" dirty="0" smtClean="0"/>
              <a:t>Be a role model for forthright discussion</a:t>
            </a:r>
          </a:p>
          <a:p>
            <a:pPr marL="266700" indent="-266700"/>
            <a:r>
              <a:rPr lang="en-GB" dirty="0" smtClean="0"/>
              <a:t>Beware thoughts of materialistic causation!</a:t>
            </a:r>
          </a:p>
          <a:p>
            <a:pPr marL="266700" indent="-266700"/>
            <a:r>
              <a:rPr lang="en-GB" dirty="0" smtClean="0"/>
              <a:t>Just make the call!</a:t>
            </a:r>
          </a:p>
          <a:p>
            <a:pPr marL="266700" indent="-266700">
              <a:buNone/>
            </a:pPr>
            <a:endParaRPr lang="en-GB" dirty="0" smtClean="0"/>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smtClean="0"/>
              <a:t>Conflicts with Workers</a:t>
            </a:r>
            <a:endParaRPr lang="en-GB" dirty="0"/>
          </a:p>
        </p:txBody>
      </p:sp>
      <p:sp>
        <p:nvSpPr>
          <p:cNvPr id="5122" name="Rectangle 2"/>
          <p:cNvSpPr>
            <a:spLocks noGrp="1" noChangeArrowheads="1"/>
          </p:cNvSpPr>
          <p:nvPr>
            <p:ph idx="1"/>
          </p:nvPr>
        </p:nvSpPr>
        <p:spPr/>
        <p:txBody>
          <a:bodyPr/>
          <a:lstStyle/>
          <a:p>
            <a:pPr marL="0" indent="0">
              <a:buFont typeface="Arial" charset="0"/>
              <a:buNone/>
            </a:pPr>
            <a:r>
              <a:rPr lang="en-GB" dirty="0" smtClean="0"/>
              <a:t>“In 1987, in the midst of a bitter two-month strike in Mexico, Ford Motor Company tore up its union contract, fired 3,400 workers, and cut wages by 45 percent. When the workers rallied around dissident labour leaders, gunmen hired by the official government-dominated union shot workers at random in the factory.”</a:t>
            </a:r>
          </a:p>
          <a:p>
            <a:pPr marL="0" indent="0">
              <a:buFont typeface="Arial" charset="0"/>
              <a:buNone/>
            </a:pPr>
            <a:r>
              <a:rPr lang="en-GB" sz="1600" dirty="0" smtClean="0"/>
              <a:t>Source: Korten, D., </a:t>
            </a:r>
            <a:r>
              <a:rPr lang="en-GB" sz="1600" i="1" dirty="0" smtClean="0"/>
              <a:t>When Corporations Rule the World, </a:t>
            </a:r>
            <a:r>
              <a:rPr lang="en-GB" sz="1600" dirty="0" smtClean="0"/>
              <a:t>2nd ed.</a:t>
            </a:r>
          </a:p>
        </p:txBody>
      </p:sp>
      <p:sp>
        <p:nvSpPr>
          <p:cNvPr id="5123" name="Text Box 3"/>
          <p:cNvSpPr txBox="1">
            <a:spLocks noChangeArrowheads="1"/>
          </p:cNvSpPr>
          <p:nvPr/>
        </p:nvSpPr>
        <p:spPr bwMode="auto">
          <a:xfrm>
            <a:off x="1828800" y="1905000"/>
            <a:ext cx="6324600" cy="703263"/>
          </a:xfrm>
          <a:prstGeom prst="rect">
            <a:avLst/>
          </a:prstGeom>
          <a:noFill/>
          <a:ln w="9525">
            <a:noFill/>
            <a:miter lim="800000"/>
            <a:headEnd/>
            <a:tailEnd/>
          </a:ln>
        </p:spPr>
        <p:txBody>
          <a:bodyPr>
            <a:spAutoFit/>
          </a:bodyPr>
          <a:lstStyle/>
          <a:p>
            <a:pPr marL="190500" indent="-190500">
              <a:spcBef>
                <a:spcPct val="50000"/>
              </a:spcBef>
            </a:pPr>
            <a:endParaRPr lang="en-GB" sz="1600" dirty="0">
              <a:latin typeface="Arial" charset="0"/>
            </a:endParaRPr>
          </a:p>
          <a:p>
            <a:pPr marL="190500" indent="-190500">
              <a:spcBef>
                <a:spcPct val="50000"/>
              </a:spcBef>
              <a:buFontTx/>
              <a:buChar char="•"/>
            </a:pPr>
            <a:endParaRPr lang="en-GB" sz="1600" dirty="0">
              <a:latin typeface="Arial" charset="0"/>
            </a:endParaRPr>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2"/>
          <p:cNvSpPr txBox="1">
            <a:spLocks noChangeArrowheads="1"/>
          </p:cNvSpPr>
          <p:nvPr/>
        </p:nvSpPr>
        <p:spPr bwMode="auto">
          <a:xfrm>
            <a:off x="1676400" y="2249488"/>
            <a:ext cx="6400800" cy="457200"/>
          </a:xfrm>
          <a:prstGeom prst="rect">
            <a:avLst/>
          </a:prstGeom>
          <a:noFill/>
          <a:ln w="9525">
            <a:noFill/>
            <a:miter lim="800000"/>
            <a:headEnd/>
            <a:tailEnd/>
          </a:ln>
        </p:spPr>
        <p:txBody>
          <a:bodyPr>
            <a:spAutoFit/>
          </a:bodyPr>
          <a:lstStyle/>
          <a:p>
            <a:endParaRPr lang="en-GB" b="1" dirty="0">
              <a:latin typeface="Arial" charset="0"/>
            </a:endParaRPr>
          </a:p>
        </p:txBody>
      </p:sp>
      <p:sp>
        <p:nvSpPr>
          <p:cNvPr id="4" name="Title 3"/>
          <p:cNvSpPr>
            <a:spLocks noGrp="1"/>
          </p:cNvSpPr>
          <p:nvPr>
            <p:ph type="title"/>
          </p:nvPr>
        </p:nvSpPr>
        <p:spPr/>
        <p:txBody>
          <a:bodyPr/>
          <a:lstStyle/>
          <a:p>
            <a:r>
              <a:rPr lang="en-GB" dirty="0" smtClean="0"/>
              <a:t>Conflicts with Communities</a:t>
            </a:r>
            <a:endParaRPr lang="en-GB" dirty="0"/>
          </a:p>
        </p:txBody>
      </p:sp>
      <p:sp>
        <p:nvSpPr>
          <p:cNvPr id="5" name="Content Placeholder 4"/>
          <p:cNvSpPr>
            <a:spLocks noGrp="1"/>
          </p:cNvSpPr>
          <p:nvPr>
            <p:ph idx="1"/>
          </p:nvPr>
        </p:nvSpPr>
        <p:spPr/>
        <p:txBody>
          <a:bodyPr/>
          <a:lstStyle/>
          <a:p>
            <a:pPr marL="0" indent="0">
              <a:buNone/>
            </a:pPr>
            <a:r>
              <a:rPr lang="en-GB" dirty="0" smtClean="0"/>
              <a:t>“According to Jim Rokakis, the County Treasurer for Cleveland's Cuyahoga County, ‘Wall Street strategies that made the cycle of no-money-down, no-questions-asked lending possible have sucked the life out of my city.’”</a:t>
            </a:r>
          </a:p>
          <a:p>
            <a:pPr marL="0" indent="0">
              <a:buNone/>
            </a:pPr>
            <a:r>
              <a:rPr lang="en-GB" sz="1600" i="1" dirty="0" smtClean="0"/>
              <a:t>BBC online,</a:t>
            </a:r>
            <a:r>
              <a:rPr lang="en-GB" sz="1600" dirty="0" smtClean="0"/>
              <a:t> 5 November 2007</a:t>
            </a:r>
          </a:p>
          <a:p>
            <a:pPr>
              <a:buNone/>
            </a:pPr>
            <a:endParaRPr lang="en-GB" dirty="0"/>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GB" dirty="0" smtClean="0"/>
              <a:t>Conflicts with Nature</a:t>
            </a:r>
            <a:endParaRPr lang="en-GB" dirty="0"/>
          </a:p>
        </p:txBody>
      </p:sp>
      <p:sp>
        <p:nvSpPr>
          <p:cNvPr id="3074" name="Rectangle 2"/>
          <p:cNvSpPr>
            <a:spLocks noGrp="1" noChangeArrowheads="1"/>
          </p:cNvSpPr>
          <p:nvPr>
            <p:ph type="body" idx="1"/>
          </p:nvPr>
        </p:nvSpPr>
        <p:spPr/>
        <p:txBody>
          <a:bodyPr/>
          <a:lstStyle/>
          <a:p>
            <a:pPr marL="0" indent="0">
              <a:buNone/>
            </a:pPr>
            <a:r>
              <a:rPr lang="en-GB" dirty="0" smtClean="0"/>
              <a:t>“In March 1998 genetics scored a new victory with the Terminator patent granted to the United States Department of Agriculture and a private company, Delta and Pine Land Co. The technique consists of introducing a killer ‘transgene’ that prevents the germ of the harvested grain from developing. The plant grows normally and produces a normal harvest but the grain is biologically sterile.”</a:t>
            </a:r>
          </a:p>
          <a:p>
            <a:pPr marL="0" indent="0">
              <a:buNone/>
            </a:pPr>
            <a:r>
              <a:rPr lang="en-GB" sz="1600" dirty="0" smtClean="0"/>
              <a:t>Berlan and Lewontin, </a:t>
            </a:r>
            <a:r>
              <a:rPr lang="en-GB" sz="1600" i="1" dirty="0" smtClean="0"/>
              <a:t>Cashing in on Life, Operation Terminator</a:t>
            </a:r>
            <a:r>
              <a:rPr lang="en-GB" sz="1600" dirty="0" smtClean="0"/>
              <a:t>, Le Monde diplomatique, December 1998.</a:t>
            </a:r>
          </a:p>
        </p:txBody>
      </p:sp>
      <p:sp>
        <p:nvSpPr>
          <p:cNvPr id="3075" name="Text Box 3"/>
          <p:cNvSpPr txBox="1">
            <a:spLocks noChangeArrowheads="1"/>
          </p:cNvSpPr>
          <p:nvPr/>
        </p:nvSpPr>
        <p:spPr bwMode="auto">
          <a:xfrm>
            <a:off x="1828800" y="1905000"/>
            <a:ext cx="6324600" cy="703263"/>
          </a:xfrm>
          <a:prstGeom prst="rect">
            <a:avLst/>
          </a:prstGeom>
          <a:noFill/>
          <a:ln w="9525">
            <a:noFill/>
            <a:miter lim="800000"/>
            <a:headEnd/>
            <a:tailEnd/>
          </a:ln>
        </p:spPr>
        <p:txBody>
          <a:bodyPr>
            <a:spAutoFit/>
          </a:bodyPr>
          <a:lstStyle/>
          <a:p>
            <a:pPr marL="190500" indent="-190500">
              <a:spcBef>
                <a:spcPct val="50000"/>
              </a:spcBef>
            </a:pPr>
            <a:endParaRPr lang="en-GB" sz="1600" dirty="0">
              <a:latin typeface="Arial" charset="0"/>
            </a:endParaRPr>
          </a:p>
          <a:p>
            <a:pPr marL="190500" indent="-190500">
              <a:spcBef>
                <a:spcPct val="50000"/>
              </a:spcBef>
              <a:buFontTx/>
              <a:buChar char="•"/>
            </a:pPr>
            <a:endParaRPr lang="en-GB" sz="1600" dirty="0">
              <a:latin typeface="Arial" charset="0"/>
            </a:endParaRPr>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6"/>
          <p:cNvSpPr>
            <a:spLocks noChangeArrowheads="1"/>
          </p:cNvSpPr>
          <p:nvPr/>
        </p:nvSpPr>
        <p:spPr bwMode="auto">
          <a:xfrm>
            <a:off x="0" y="2514600"/>
            <a:ext cx="9144000" cy="0"/>
          </a:xfrm>
          <a:prstGeom prst="rect">
            <a:avLst/>
          </a:prstGeom>
          <a:noFill/>
          <a:ln w="12700" cap="sq">
            <a:noFill/>
            <a:miter lim="800000"/>
            <a:headEnd type="none" w="sm" len="sm"/>
            <a:tailEnd type="none" w="sm" len="sm"/>
          </a:ln>
        </p:spPr>
        <p:txBody>
          <a:bodyPr>
            <a:spAutoFit/>
          </a:bodyPr>
          <a:lstStyle/>
          <a:p>
            <a:endParaRPr lang="en-GB" dirty="0"/>
          </a:p>
        </p:txBody>
      </p:sp>
      <p:sp>
        <p:nvSpPr>
          <p:cNvPr id="8" name="Title 7"/>
          <p:cNvSpPr>
            <a:spLocks noGrp="1"/>
          </p:cNvSpPr>
          <p:nvPr>
            <p:ph type="title"/>
          </p:nvPr>
        </p:nvSpPr>
        <p:spPr/>
        <p:txBody>
          <a:bodyPr/>
          <a:lstStyle/>
          <a:p>
            <a:r>
              <a:rPr lang="en-GB" dirty="0" smtClean="0"/>
              <a:t>Huntington on Western Values</a:t>
            </a:r>
            <a:endParaRPr lang="en-GB" dirty="0"/>
          </a:p>
        </p:txBody>
      </p:sp>
      <p:sp>
        <p:nvSpPr>
          <p:cNvPr id="9" name="Content Placeholder 8"/>
          <p:cNvSpPr>
            <a:spLocks noGrp="1"/>
          </p:cNvSpPr>
          <p:nvPr>
            <p:ph idx="1"/>
          </p:nvPr>
        </p:nvSpPr>
        <p:spPr/>
        <p:txBody>
          <a:bodyPr/>
          <a:lstStyle/>
          <a:p>
            <a:pPr marL="0" indent="0" algn="just" eaLnBrk="0" hangingPunct="0">
              <a:buNone/>
            </a:pPr>
            <a:r>
              <a:rPr lang="en-GB" dirty="0" smtClean="0">
                <a:latin typeface="Arial" charset="0"/>
              </a:rPr>
              <a:t>“The West won the world not by the superiority of its ideas or values or religion but rather by its superiority in applying organized violence. Westerners often forget this fact, non-Westerners never do.”</a:t>
            </a:r>
          </a:p>
          <a:p>
            <a:pPr marL="0" indent="0" algn="just" eaLnBrk="0" hangingPunct="0">
              <a:buNone/>
            </a:pPr>
            <a:r>
              <a:rPr lang="en-GB" sz="1600" dirty="0" smtClean="0"/>
              <a:t>Samuel Huntington, </a:t>
            </a:r>
            <a:r>
              <a:rPr lang="en-GB" sz="1600" i="1" dirty="0" smtClean="0"/>
              <a:t>Clash of Civilisations.</a:t>
            </a:r>
            <a:endParaRPr lang="en-US" sz="1800" i="1" dirty="0" smtClean="0">
              <a:latin typeface="Arial" charset="0"/>
            </a:endParaRPr>
          </a:p>
          <a:p>
            <a:pPr algn="just" eaLnBrk="0" hangingPunct="0"/>
            <a:endParaRPr lang="en-US" sz="1800" i="1" dirty="0" smtClean="0">
              <a:latin typeface="Arial" charset="0"/>
            </a:endParaRPr>
          </a:p>
          <a:p>
            <a:pPr algn="just" eaLnBrk="0" hangingPunct="0"/>
            <a:endParaRPr lang="en-US" sz="1800" dirty="0" smtClean="0">
              <a:latin typeface="Arial" charset="0"/>
            </a:endParaRPr>
          </a:p>
          <a:p>
            <a:endParaRPr lang="en-GB" dirty="0"/>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2"/>
          <p:cNvSpPr txBox="1">
            <a:spLocks noChangeArrowheads="1"/>
          </p:cNvSpPr>
          <p:nvPr/>
        </p:nvSpPr>
        <p:spPr bwMode="auto">
          <a:xfrm>
            <a:off x="1676400" y="2249488"/>
            <a:ext cx="6400800" cy="457200"/>
          </a:xfrm>
          <a:prstGeom prst="rect">
            <a:avLst/>
          </a:prstGeom>
          <a:noFill/>
          <a:ln w="9525">
            <a:noFill/>
            <a:miter lim="800000"/>
            <a:headEnd/>
            <a:tailEnd/>
          </a:ln>
        </p:spPr>
        <p:txBody>
          <a:bodyPr>
            <a:spAutoFit/>
          </a:bodyPr>
          <a:lstStyle/>
          <a:p>
            <a:endParaRPr lang="en-GB" b="1" dirty="0">
              <a:latin typeface="Arial" charset="0"/>
            </a:endParaRPr>
          </a:p>
        </p:txBody>
      </p:sp>
      <p:sp>
        <p:nvSpPr>
          <p:cNvPr id="3075" name="Rectangle 3"/>
          <p:cNvSpPr>
            <a:spLocks noGrp="1" noChangeArrowheads="1"/>
          </p:cNvSpPr>
          <p:nvPr>
            <p:ph type="title"/>
          </p:nvPr>
        </p:nvSpPr>
        <p:spPr/>
        <p:txBody>
          <a:bodyPr/>
          <a:lstStyle/>
          <a:p>
            <a:r>
              <a:rPr lang="en-GB" dirty="0" smtClean="0"/>
              <a:t>Galbraith on Academia</a:t>
            </a:r>
            <a:endParaRPr lang="en-US" dirty="0" smtClean="0"/>
          </a:p>
        </p:txBody>
      </p:sp>
      <p:sp>
        <p:nvSpPr>
          <p:cNvPr id="3076" name="Rectangle 4"/>
          <p:cNvSpPr>
            <a:spLocks noGrp="1" noChangeArrowheads="1"/>
          </p:cNvSpPr>
          <p:nvPr>
            <p:ph idx="1"/>
          </p:nvPr>
        </p:nvSpPr>
        <p:spPr/>
        <p:txBody>
          <a:bodyPr/>
          <a:lstStyle/>
          <a:p>
            <a:pPr marL="0" indent="0">
              <a:buNone/>
            </a:pPr>
            <a:r>
              <a:rPr lang="en-GB" dirty="0" smtClean="0"/>
              <a:t>“The study of money, above all other fields in economics, is the one in which complexity is used to disguise truth or to evade truth, not to reveal it.”</a:t>
            </a:r>
          </a:p>
          <a:p>
            <a:pPr marL="0" indent="0">
              <a:buNone/>
            </a:pPr>
            <a:r>
              <a:rPr lang="en-GB" sz="1600" dirty="0" smtClean="0"/>
              <a:t>J. K. Galbraith, </a:t>
            </a:r>
            <a:r>
              <a:rPr lang="en-GB" sz="1600" i="1" dirty="0" smtClean="0"/>
              <a:t>Money, Whence it Came, Where it Went.</a:t>
            </a:r>
            <a:endParaRPr lang="en-GB" sz="1600" dirty="0" smtClean="0"/>
          </a:p>
          <a:p>
            <a:pPr algn="just">
              <a:buNone/>
            </a:pPr>
            <a:endParaRPr lang="en-GB" dirty="0" smtClean="0"/>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1026"/>
          <p:cNvSpPr txBox="1">
            <a:spLocks noChangeArrowheads="1"/>
          </p:cNvSpPr>
          <p:nvPr/>
        </p:nvSpPr>
        <p:spPr bwMode="auto">
          <a:xfrm>
            <a:off x="1676400" y="2249488"/>
            <a:ext cx="6400800" cy="457200"/>
          </a:xfrm>
          <a:prstGeom prst="rect">
            <a:avLst/>
          </a:prstGeom>
          <a:noFill/>
          <a:ln w="9525">
            <a:noFill/>
            <a:miter lim="800000"/>
            <a:headEnd/>
            <a:tailEnd/>
          </a:ln>
        </p:spPr>
        <p:txBody>
          <a:bodyPr>
            <a:spAutoFit/>
          </a:bodyPr>
          <a:lstStyle/>
          <a:p>
            <a:endParaRPr lang="en-GB" b="1" dirty="0">
              <a:latin typeface="Arial" charset="0"/>
            </a:endParaRPr>
          </a:p>
        </p:txBody>
      </p:sp>
      <p:sp>
        <p:nvSpPr>
          <p:cNvPr id="23555" name="Rectangle 1027"/>
          <p:cNvSpPr>
            <a:spLocks noGrp="1" noChangeArrowheads="1"/>
          </p:cNvSpPr>
          <p:nvPr>
            <p:ph type="title"/>
          </p:nvPr>
        </p:nvSpPr>
        <p:spPr/>
        <p:txBody>
          <a:bodyPr/>
          <a:lstStyle/>
          <a:p>
            <a:r>
              <a:rPr lang="en-GB" dirty="0" smtClean="0"/>
              <a:t>Jackson and the Banking Lobby</a:t>
            </a:r>
            <a:endParaRPr lang="en-US" dirty="0" smtClean="0"/>
          </a:p>
        </p:txBody>
      </p:sp>
      <p:sp>
        <p:nvSpPr>
          <p:cNvPr id="25604" name="Rectangle 1028"/>
          <p:cNvSpPr>
            <a:spLocks noGrp="1" noChangeArrowheads="1"/>
          </p:cNvSpPr>
          <p:nvPr>
            <p:ph idx="1"/>
          </p:nvPr>
        </p:nvSpPr>
        <p:spPr/>
        <p:txBody>
          <a:bodyPr/>
          <a:lstStyle/>
          <a:p>
            <a:pPr marL="0" indent="0">
              <a:buNone/>
            </a:pPr>
            <a:r>
              <a:rPr lang="en-GB" dirty="0" smtClean="0"/>
              <a:t>“The distress and alarm which pervaded and agitated the whole country when the Bank of the United States waged war upon the people in order to compel them to submit to its demands cannot yet be forgotten. The ruthless and unsparing temper with which whole cities and communities were oppressed, individuals impoverished and ruined, and a scene of cheerful prosperity suddenly changed into one of gloom and despondency ought to be indelibly impressed on the memory of the people of the United States ... if you had not conquered, the government would have passed from the hands of the many to the few, and this organised money power, from its secret conclave, would have dictated the choice of your highest officials and compelled you to make peace or war, as best suited their own wishes.”</a:t>
            </a:r>
          </a:p>
          <a:p>
            <a:pPr marL="0" indent="0">
              <a:buNone/>
            </a:pPr>
            <a:r>
              <a:rPr lang="en-GB" sz="1600" dirty="0" smtClean="0"/>
              <a:t>Andrew Jackson, 4 March 1837, </a:t>
            </a:r>
            <a:r>
              <a:rPr lang="en-GB" sz="1600" i="1" dirty="0" smtClean="0"/>
              <a:t>Richardson's Messages, vol. 4, p. 1532 . </a:t>
            </a:r>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2"/>
          <p:cNvSpPr txBox="1">
            <a:spLocks noChangeArrowheads="1"/>
          </p:cNvSpPr>
          <p:nvPr/>
        </p:nvSpPr>
        <p:spPr bwMode="auto">
          <a:xfrm>
            <a:off x="1676400" y="2249488"/>
            <a:ext cx="6400800" cy="457200"/>
          </a:xfrm>
          <a:prstGeom prst="rect">
            <a:avLst/>
          </a:prstGeom>
          <a:noFill/>
          <a:ln w="9525">
            <a:noFill/>
            <a:miter lim="800000"/>
            <a:headEnd/>
            <a:tailEnd/>
          </a:ln>
        </p:spPr>
        <p:txBody>
          <a:bodyPr>
            <a:spAutoFit/>
          </a:bodyPr>
          <a:lstStyle/>
          <a:p>
            <a:pPr eaLnBrk="0" hangingPunct="0">
              <a:spcBef>
                <a:spcPct val="50000"/>
              </a:spcBef>
            </a:pPr>
            <a:endParaRPr lang="en-US" b="1" dirty="0">
              <a:latin typeface="Arial" charset="0"/>
            </a:endParaRPr>
          </a:p>
        </p:txBody>
      </p:sp>
      <p:sp>
        <p:nvSpPr>
          <p:cNvPr id="4" name="Title 3"/>
          <p:cNvSpPr>
            <a:spLocks noGrp="1"/>
          </p:cNvSpPr>
          <p:nvPr>
            <p:ph type="title"/>
          </p:nvPr>
        </p:nvSpPr>
        <p:spPr/>
        <p:txBody>
          <a:bodyPr/>
          <a:lstStyle/>
          <a:p>
            <a:r>
              <a:rPr lang="en-GB" dirty="0" smtClean="0"/>
              <a:t>Williams on Statistics </a:t>
            </a:r>
            <a:endParaRPr lang="en-GB" dirty="0"/>
          </a:p>
        </p:txBody>
      </p:sp>
      <p:sp>
        <p:nvSpPr>
          <p:cNvPr id="11267" name="Rectangle 4"/>
          <p:cNvSpPr>
            <a:spLocks noGrp="1" noChangeArrowheads="1"/>
          </p:cNvSpPr>
          <p:nvPr>
            <p:ph idx="1"/>
          </p:nvPr>
        </p:nvSpPr>
        <p:spPr/>
        <p:txBody>
          <a:bodyPr/>
          <a:lstStyle/>
          <a:p>
            <a:pPr marL="0" indent="0" hangingPunct="0">
              <a:buNone/>
            </a:pPr>
            <a:r>
              <a:rPr lang="en-GB" dirty="0" smtClean="0"/>
              <a:t>“As former Labor Secretary Bob Reich explained in his memoirs, the Clinton administration had found in its public polling that if the government inflated economic reporting, enough people would believe it to swing a close election. Accordingly, whatever integrity had survived in the economic reporting system disappeared during the Clinton years … As a result of the systemic manipulations, if the GDP methodology of 1980 were applied to today's data, the second quarter's annualized inflation-adjusted GDP growth of 3.0% would be roughly three percent lower (effectively netting to zero percent or below). In like manner, current annual CPI inflation is understated by about 2.7% against the pre-Clinton CPI methodology and the unemployment rate is understated by about 7% ...”</a:t>
            </a:r>
          </a:p>
          <a:p>
            <a:pPr marL="0" indent="0" hangingPunct="0">
              <a:buNone/>
            </a:pPr>
            <a:r>
              <a:rPr lang="en-GB" sz="1800" dirty="0" smtClean="0"/>
              <a:t>John Williams, “</a:t>
            </a:r>
            <a:r>
              <a:rPr lang="en-GB" sz="1800" i="1" dirty="0" smtClean="0"/>
              <a:t>Government Economic Reports: Things You've Suspected but Were Afraid to Ask!”, </a:t>
            </a:r>
            <a:r>
              <a:rPr lang="en-GB" sz="1800" dirty="0" smtClean="0"/>
              <a:t>2004.</a:t>
            </a:r>
            <a:endParaRPr lang="en-GB" sz="1800" dirty="0"/>
          </a:p>
        </p:txBody>
      </p:sp>
    </p:spTree>
  </p:cSld>
  <p:clrMapOvr>
    <a:masterClrMapping/>
  </p:clrMapOvr>
  <p:transition/>
</p:sld>
</file>

<file path=ppt/theme/theme1.xml><?xml version="1.0" encoding="utf-8"?>
<a:theme xmlns:a="http://schemas.openxmlformats.org/drawingml/2006/main" name="Theme-Zest">
  <a:themeElements>
    <a:clrScheme name="Zest 1">
      <a:dk1>
        <a:srgbClr val="000000"/>
      </a:dk1>
      <a:lt1>
        <a:srgbClr val="FFFFFF"/>
      </a:lt1>
      <a:dk2>
        <a:srgbClr val="0066CC"/>
      </a:dk2>
      <a:lt2>
        <a:srgbClr val="CBCBCB"/>
      </a:lt2>
      <a:accent1>
        <a:srgbClr val="00CCFF"/>
      </a:accent1>
      <a:accent2>
        <a:srgbClr val="00FFCC"/>
      </a:accent2>
      <a:accent3>
        <a:srgbClr val="AAB8E2"/>
      </a:accent3>
      <a:accent4>
        <a:srgbClr val="DADADA"/>
      </a:accent4>
      <a:accent5>
        <a:srgbClr val="AAE2FF"/>
      </a:accent5>
      <a:accent6>
        <a:srgbClr val="00E7B9"/>
      </a:accent6>
      <a:hlink>
        <a:srgbClr val="FF3300"/>
      </a:hlink>
      <a:folHlink>
        <a:srgbClr val="FF7C80"/>
      </a:folHlink>
    </a:clrScheme>
    <a:fontScheme name="Zest Body">
      <a:majorFont>
        <a:latin typeface="Arial"/>
        <a:ea typeface=""/>
        <a:cs typeface=""/>
      </a:majorFont>
      <a:minorFont>
        <a:latin typeface="Trebuchet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en-US" sz="2400" b="0" i="0" u="none" strike="noStrike" cap="none" normalizeH="0" baseline="0" smtClean="0">
            <a:ln>
              <a:noFill/>
            </a:ln>
            <a:solidFill>
              <a:schemeClr val="tx1"/>
            </a:solidFill>
            <a:effectLst/>
            <a:latin typeface="Times New Roman" pitchFamily="18" charset="0"/>
            <a:cs typeface="Times New Roman" pitchFamily="18" charset="0"/>
          </a:defRPr>
        </a:defPPr>
      </a:lstStyle>
    </a:spDef>
    <a:ln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en-US" sz="2400" b="0" i="0" u="none" strike="noStrike" cap="none" normalizeH="0" baseline="0" smtClean="0">
            <a:ln>
              <a:noFill/>
            </a:ln>
            <a:solidFill>
              <a:schemeClr val="tx1"/>
            </a:solidFill>
            <a:effectLst/>
            <a:latin typeface="Times New Roman" pitchFamily="18" charset="0"/>
            <a:cs typeface="Times New Roman" pitchFamily="18" charset="0"/>
          </a:defRPr>
        </a:defPPr>
      </a:lstStyle>
    </a:lnDef>
  </a:objectDefaults>
  <a:extraClrSchemeLst>
    <a:extraClrScheme>
      <a:clrScheme name="Zest 1">
        <a:dk1>
          <a:srgbClr val="000000"/>
        </a:dk1>
        <a:lt1>
          <a:srgbClr val="FFFFFF"/>
        </a:lt1>
        <a:dk2>
          <a:srgbClr val="0066CC"/>
        </a:dk2>
        <a:lt2>
          <a:srgbClr val="CBCBCB"/>
        </a:lt2>
        <a:accent1>
          <a:srgbClr val="00CCFF"/>
        </a:accent1>
        <a:accent2>
          <a:srgbClr val="00FFCC"/>
        </a:accent2>
        <a:accent3>
          <a:srgbClr val="AAB8E2"/>
        </a:accent3>
        <a:accent4>
          <a:srgbClr val="DADADA"/>
        </a:accent4>
        <a:accent5>
          <a:srgbClr val="AAE2FF"/>
        </a:accent5>
        <a:accent6>
          <a:srgbClr val="00E7B9"/>
        </a:accent6>
        <a:hlink>
          <a:srgbClr val="FF3300"/>
        </a:hlink>
        <a:folHlink>
          <a:srgbClr val="FF7C80"/>
        </a:folHlink>
      </a:clrScheme>
      <a:clrMap bg1="dk2" tx1="lt1" bg2="dk1" tx2="lt2" accent1="accent1" accent2="accent2" accent3="accent3" accent4="accent4" accent5="accent5" accent6="accent6" hlink="hlink" folHlink="folHlink"/>
    </a:extraClrScheme>
    <a:extraClrScheme>
      <a:clrScheme name="Zest 2">
        <a:dk1>
          <a:srgbClr val="000000"/>
        </a:dk1>
        <a:lt1>
          <a:srgbClr val="FFFFFF"/>
        </a:lt1>
        <a:dk2>
          <a:srgbClr val="000000"/>
        </a:dk2>
        <a:lt2>
          <a:srgbClr val="868686"/>
        </a:lt2>
        <a:accent1>
          <a:srgbClr val="3366FF"/>
        </a:accent1>
        <a:accent2>
          <a:srgbClr val="009900"/>
        </a:accent2>
        <a:accent3>
          <a:srgbClr val="FFFFFF"/>
        </a:accent3>
        <a:accent4>
          <a:srgbClr val="000000"/>
        </a:accent4>
        <a:accent5>
          <a:srgbClr val="ADB8FF"/>
        </a:accent5>
        <a:accent6>
          <a:srgbClr val="008A00"/>
        </a:accent6>
        <a:hlink>
          <a:srgbClr val="FF0033"/>
        </a:hlink>
        <a:folHlink>
          <a:srgbClr val="CCCCCC"/>
        </a:folHlink>
      </a:clrScheme>
      <a:clrMap bg1="lt1" tx1="dk1" bg2="lt2" tx2="dk2" accent1="accent1" accent2="accent2" accent3="accent3" accent4="accent4" accent5="accent5" accent6="accent6" hlink="hlink" folHlink="folHlink"/>
    </a:extraClrScheme>
    <a:extraClrScheme>
      <a:clrScheme name="Zest 3">
        <a:dk1>
          <a:srgbClr val="000000"/>
        </a:dk1>
        <a:lt1>
          <a:srgbClr val="FFFFFF"/>
        </a:lt1>
        <a:dk2>
          <a:srgbClr val="000000"/>
        </a:dk2>
        <a:lt2>
          <a:srgbClr val="868686"/>
        </a:lt2>
        <a:accent1>
          <a:srgbClr val="EAEAEA"/>
        </a:accent1>
        <a:accent2>
          <a:srgbClr val="5F5F5F"/>
        </a:accent2>
        <a:accent3>
          <a:srgbClr val="FFFFFF"/>
        </a:accent3>
        <a:accent4>
          <a:srgbClr val="000000"/>
        </a:accent4>
        <a:accent5>
          <a:srgbClr val="F3F3F3"/>
        </a:accent5>
        <a:accent6>
          <a:srgbClr val="555555"/>
        </a:accent6>
        <a:hlink>
          <a:srgbClr val="969696"/>
        </a:hlink>
        <a:folHlink>
          <a:srgbClr val="CBCBCB"/>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Theme-Zest</Template>
  <TotalTime>2196</TotalTime>
  <Words>3996</Words>
  <Application>Microsoft Office PowerPoint</Application>
  <PresentationFormat>On-screen Show (4:3)</PresentationFormat>
  <Paragraphs>300</Paragraphs>
  <Slides>23</Slides>
  <Notes>23</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Theme-Zest</vt:lpstr>
      <vt:lpstr>Successful Executive or Corporate Slave? Some thoughts on purpose and ethics in the business world</vt:lpstr>
      <vt:lpstr>Some Implications of our Choice of Value System</vt:lpstr>
      <vt:lpstr>Conflicts with Workers</vt:lpstr>
      <vt:lpstr>Conflicts with Communities</vt:lpstr>
      <vt:lpstr>Conflicts with Nature</vt:lpstr>
      <vt:lpstr>Huntington on Western Values</vt:lpstr>
      <vt:lpstr>Galbraith on Academia</vt:lpstr>
      <vt:lpstr>Jackson and the Banking Lobby</vt:lpstr>
      <vt:lpstr>Williams on Statistics </vt:lpstr>
      <vt:lpstr>Some Important Corporate Levers</vt:lpstr>
      <vt:lpstr>The Corporate Players</vt:lpstr>
      <vt:lpstr>Some Quandaries</vt:lpstr>
      <vt:lpstr>Normative Ethics</vt:lpstr>
      <vt:lpstr>What Would Make Us Act Unethically?</vt:lpstr>
      <vt:lpstr>Anonymity in Car Theft</vt:lpstr>
      <vt:lpstr>The Investment Banker</vt:lpstr>
      <vt:lpstr>Some Forms of Unethical Behaviour in Banking</vt:lpstr>
      <vt:lpstr>Why is Unethical Behaviour so Evident in Banking?</vt:lpstr>
      <vt:lpstr>Signs of Groupthink</vt:lpstr>
      <vt:lpstr>The Nature of Human Beings</vt:lpstr>
      <vt:lpstr>Nature, Intellect, Free Will and Desires</vt:lpstr>
      <vt:lpstr>Corporate Governance or Human Governance?</vt:lpstr>
      <vt:lpstr>Some Conclusions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Cambridge 27 February 2014</dc:title>
  <dc:subject>Successful Executive or Corporate Slave</dc:subject>
  <dc:creator>Tarek El Diwany</dc:creator>
  <dc:description/>
  <cp:lastModifiedBy>TeD</cp:lastModifiedBy>
  <cp:revision>594</cp:revision>
  <dcterms:created xsi:type="dcterms:W3CDTF">2013-11-02T11:07:10Z</dcterms:created>
  <dcterms:modified xsi:type="dcterms:W3CDTF">2014-03-15T11:15:19Z</dcterms:modified>
</cp:coreProperties>
</file>