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notesMasterIdLst>
    <p:notesMasterId r:id="rId21"/>
  </p:notesMasterIdLst>
  <p:handoutMasterIdLst>
    <p:handoutMasterId r:id="rId22"/>
  </p:handoutMasterIdLst>
  <p:sldIdLst>
    <p:sldId id="257" r:id="rId2"/>
    <p:sldId id="781" r:id="rId3"/>
    <p:sldId id="808" r:id="rId4"/>
    <p:sldId id="813" r:id="rId5"/>
    <p:sldId id="786" r:id="rId6"/>
    <p:sldId id="770" r:id="rId7"/>
    <p:sldId id="752" r:id="rId8"/>
    <p:sldId id="795" r:id="rId9"/>
    <p:sldId id="811" r:id="rId10"/>
    <p:sldId id="758" r:id="rId11"/>
    <p:sldId id="759" r:id="rId12"/>
    <p:sldId id="805" r:id="rId13"/>
    <p:sldId id="806" r:id="rId14"/>
    <p:sldId id="810" r:id="rId15"/>
    <p:sldId id="809" r:id="rId16"/>
    <p:sldId id="803" r:id="rId17"/>
    <p:sldId id="804" r:id="rId18"/>
    <p:sldId id="812" r:id="rId19"/>
    <p:sldId id="797" r:id="rId20"/>
  </p:sldIdLst>
  <p:sldSz cx="9144000" cy="6858000" type="screen4x3"/>
  <p:notesSz cx="6858000" cy="9144000"/>
  <p:defaultTextStyle>
    <a:defPPr>
      <a:defRPr lang="en-GB"/>
    </a:defPPr>
    <a:lvl1pPr algn="l" rtl="0" eaLnBrk="0" fontAlgn="base" hangingPunct="0">
      <a:spcBef>
        <a:spcPct val="50000"/>
      </a:spcBef>
      <a:spcAft>
        <a:spcPct val="0"/>
      </a:spcAft>
      <a:defRPr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50000"/>
      </a:spcBef>
      <a:spcAft>
        <a:spcPct val="0"/>
      </a:spcAft>
      <a:defRPr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50000"/>
      </a:spcBef>
      <a:spcAft>
        <a:spcPct val="0"/>
      </a:spcAft>
      <a:defRPr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50000"/>
      </a:spcBef>
      <a:spcAft>
        <a:spcPct val="0"/>
      </a:spcAft>
      <a:defRPr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5000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67" autoAdjust="0"/>
    <p:restoredTop sz="99487" autoAdjust="0"/>
  </p:normalViewPr>
  <p:slideViewPr>
    <p:cSldViewPr>
      <p:cViewPr>
        <p:scale>
          <a:sx n="50" d="100"/>
          <a:sy n="50" d="100"/>
        </p:scale>
        <p:origin x="-918" y="78"/>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70" d="100"/>
        <a:sy n="70" d="100"/>
      </p:scale>
      <p:origin x="0" y="876"/>
    </p:cViewPr>
  </p:sorterViewPr>
  <p:notesViewPr>
    <p:cSldViewPr>
      <p:cViewPr>
        <p:scale>
          <a:sx n="90" d="100"/>
          <a:sy n="90" d="100"/>
        </p:scale>
        <p:origin x="-1008" y="87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research\training\islamic_finance_economics\islamic_economics\turkey_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ocuments\research\quantitative\stats_uk.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0025971415322072"/>
          <c:y val="5.7812234699289346E-2"/>
          <c:w val="0.75468511139430983"/>
          <c:h val="0.79487934175589969"/>
        </c:manualLayout>
      </c:layout>
      <c:lineChart>
        <c:grouping val="stacked"/>
        <c:ser>
          <c:idx val="0"/>
          <c:order val="0"/>
          <c:tx>
            <c:v>cpi change %</c:v>
          </c:tx>
          <c:marker>
            <c:symbol val="none"/>
          </c:marker>
          <c:cat>
            <c:numRef>
              <c:f>Sheet1!$B$1:$AT$1</c:f>
              <c:numCache>
                <c:formatCode>General</c:formatCode>
                <c:ptCount val="45"/>
                <c:pt idx="0">
                  <c:v>1968</c:v>
                </c:pt>
                <c:pt idx="1">
                  <c:v>1969</c:v>
                </c:pt>
                <c:pt idx="2">
                  <c:v>1970</c:v>
                </c:pt>
                <c:pt idx="3">
                  <c:v>1971</c:v>
                </c:pt>
                <c:pt idx="4">
                  <c:v>1972</c:v>
                </c:pt>
                <c:pt idx="5">
                  <c:v>1973</c:v>
                </c:pt>
                <c:pt idx="6">
                  <c:v>1974</c:v>
                </c:pt>
                <c:pt idx="7">
                  <c:v>1975</c:v>
                </c:pt>
                <c:pt idx="8">
                  <c:v>1976</c:v>
                </c:pt>
                <c:pt idx="9">
                  <c:v>1977</c:v>
                </c:pt>
                <c:pt idx="10">
                  <c:v>1978</c:v>
                </c:pt>
                <c:pt idx="11">
                  <c:v>1979</c:v>
                </c:pt>
                <c:pt idx="12">
                  <c:v>1980</c:v>
                </c:pt>
                <c:pt idx="13">
                  <c:v>1981</c:v>
                </c:pt>
                <c:pt idx="14">
                  <c:v>1982</c:v>
                </c:pt>
                <c:pt idx="15">
                  <c:v>1983</c:v>
                </c:pt>
                <c:pt idx="16">
                  <c:v>1984</c:v>
                </c:pt>
                <c:pt idx="17">
                  <c:v>1985</c:v>
                </c:pt>
                <c:pt idx="18">
                  <c:v>1986</c:v>
                </c:pt>
                <c:pt idx="19">
                  <c:v>1987</c:v>
                </c:pt>
                <c:pt idx="20">
                  <c:v>1988</c:v>
                </c:pt>
                <c:pt idx="21">
                  <c:v>1989</c:v>
                </c:pt>
                <c:pt idx="22">
                  <c:v>1990</c:v>
                </c:pt>
                <c:pt idx="23">
                  <c:v>1991</c:v>
                </c:pt>
                <c:pt idx="24">
                  <c:v>1992</c:v>
                </c:pt>
                <c:pt idx="25">
                  <c:v>1993</c:v>
                </c:pt>
                <c:pt idx="26">
                  <c:v>1994</c:v>
                </c:pt>
                <c:pt idx="27">
                  <c:v>1995</c:v>
                </c:pt>
                <c:pt idx="28">
                  <c:v>1996</c:v>
                </c:pt>
                <c:pt idx="29">
                  <c:v>1997</c:v>
                </c:pt>
                <c:pt idx="30">
                  <c:v>1998</c:v>
                </c:pt>
                <c:pt idx="31">
                  <c:v>1999</c:v>
                </c:pt>
                <c:pt idx="32">
                  <c:v>2000</c:v>
                </c:pt>
                <c:pt idx="33">
                  <c:v>2001</c:v>
                </c:pt>
                <c:pt idx="34">
                  <c:v>2002</c:v>
                </c:pt>
                <c:pt idx="35">
                  <c:v>2003</c:v>
                </c:pt>
                <c:pt idx="36">
                  <c:v>2004</c:v>
                </c:pt>
                <c:pt idx="37">
                  <c:v>2005</c:v>
                </c:pt>
                <c:pt idx="38">
                  <c:v>2006</c:v>
                </c:pt>
                <c:pt idx="39">
                  <c:v>2007</c:v>
                </c:pt>
                <c:pt idx="40">
                  <c:v>2008</c:v>
                </c:pt>
                <c:pt idx="41">
                  <c:v>2009</c:v>
                </c:pt>
                <c:pt idx="42">
                  <c:v>2010</c:v>
                </c:pt>
                <c:pt idx="43">
                  <c:v>2011</c:v>
                </c:pt>
                <c:pt idx="44">
                  <c:v>2012</c:v>
                </c:pt>
              </c:numCache>
            </c:numRef>
          </c:cat>
          <c:val>
            <c:numRef>
              <c:f>Sheet1!$B$2:$AT$2</c:f>
              <c:numCache>
                <c:formatCode>General</c:formatCode>
                <c:ptCount val="45"/>
                <c:pt idx="0">
                  <c:v>0.4</c:v>
                </c:pt>
                <c:pt idx="1">
                  <c:v>7.9</c:v>
                </c:pt>
                <c:pt idx="2">
                  <c:v>6.9</c:v>
                </c:pt>
                <c:pt idx="3">
                  <c:v>15.7</c:v>
                </c:pt>
                <c:pt idx="4">
                  <c:v>11.7</c:v>
                </c:pt>
                <c:pt idx="5">
                  <c:v>15.4</c:v>
                </c:pt>
                <c:pt idx="6">
                  <c:v>15.8</c:v>
                </c:pt>
                <c:pt idx="7">
                  <c:v>19.2</c:v>
                </c:pt>
                <c:pt idx="8">
                  <c:v>17.399999999999999</c:v>
                </c:pt>
                <c:pt idx="9">
                  <c:v>27.1</c:v>
                </c:pt>
                <c:pt idx="10">
                  <c:v>45.3</c:v>
                </c:pt>
                <c:pt idx="11">
                  <c:v>58.7</c:v>
                </c:pt>
                <c:pt idx="12">
                  <c:v>110.2</c:v>
                </c:pt>
                <c:pt idx="13">
                  <c:v>36.6</c:v>
                </c:pt>
                <c:pt idx="14">
                  <c:v>30.8</c:v>
                </c:pt>
                <c:pt idx="15">
                  <c:v>31.4</c:v>
                </c:pt>
                <c:pt idx="16">
                  <c:v>48.4</c:v>
                </c:pt>
                <c:pt idx="17">
                  <c:v>45</c:v>
                </c:pt>
                <c:pt idx="18">
                  <c:v>34.6</c:v>
                </c:pt>
                <c:pt idx="19">
                  <c:v>38.800000000000004</c:v>
                </c:pt>
                <c:pt idx="20">
                  <c:v>73.7</c:v>
                </c:pt>
                <c:pt idx="21">
                  <c:v>63.3</c:v>
                </c:pt>
                <c:pt idx="22">
                  <c:v>60.3</c:v>
                </c:pt>
                <c:pt idx="23">
                  <c:v>66</c:v>
                </c:pt>
                <c:pt idx="24">
                  <c:v>70.099999999999994</c:v>
                </c:pt>
                <c:pt idx="25">
                  <c:v>66.099999999999994</c:v>
                </c:pt>
                <c:pt idx="26">
                  <c:v>106.3</c:v>
                </c:pt>
                <c:pt idx="27">
                  <c:v>88.1</c:v>
                </c:pt>
                <c:pt idx="28">
                  <c:v>80.3</c:v>
                </c:pt>
                <c:pt idx="29">
                  <c:v>85.7</c:v>
                </c:pt>
                <c:pt idx="30">
                  <c:v>84.6</c:v>
                </c:pt>
                <c:pt idx="31">
                  <c:v>64.900000000000006</c:v>
                </c:pt>
                <c:pt idx="32">
                  <c:v>54.9</c:v>
                </c:pt>
                <c:pt idx="33">
                  <c:v>54.4</c:v>
                </c:pt>
                <c:pt idx="34">
                  <c:v>45</c:v>
                </c:pt>
                <c:pt idx="35">
                  <c:v>25.3</c:v>
                </c:pt>
                <c:pt idx="36">
                  <c:v>10.6</c:v>
                </c:pt>
                <c:pt idx="37">
                  <c:v>10.1</c:v>
                </c:pt>
                <c:pt idx="38">
                  <c:v>10.5</c:v>
                </c:pt>
                <c:pt idx="39">
                  <c:v>8.8000000000000007</c:v>
                </c:pt>
                <c:pt idx="40">
                  <c:v>10.4</c:v>
                </c:pt>
                <c:pt idx="41">
                  <c:v>6.3</c:v>
                </c:pt>
                <c:pt idx="42">
                  <c:v>8.6</c:v>
                </c:pt>
                <c:pt idx="43">
                  <c:v>6.5</c:v>
                </c:pt>
                <c:pt idx="44">
                  <c:v>8.9</c:v>
                </c:pt>
              </c:numCache>
            </c:numRef>
          </c:val>
        </c:ser>
        <c:ser>
          <c:idx val="1"/>
          <c:order val="1"/>
          <c:tx>
            <c:strRef>
              <c:f>Sheet1!$A$7</c:f>
              <c:strCache>
                <c:ptCount val="1"/>
                <c:pt idx="0">
                  <c:v>m2 change %</c:v>
                </c:pt>
              </c:strCache>
            </c:strRef>
          </c:tx>
          <c:spPr>
            <a:ln>
              <a:solidFill>
                <a:srgbClr val="FFFF00"/>
              </a:solidFill>
            </a:ln>
          </c:spPr>
          <c:marker>
            <c:symbol val="none"/>
          </c:marker>
          <c:cat>
            <c:numRef>
              <c:f>Sheet1!$B$1:$AT$1</c:f>
              <c:numCache>
                <c:formatCode>General</c:formatCode>
                <c:ptCount val="45"/>
                <c:pt idx="0">
                  <c:v>1968</c:v>
                </c:pt>
                <c:pt idx="1">
                  <c:v>1969</c:v>
                </c:pt>
                <c:pt idx="2">
                  <c:v>1970</c:v>
                </c:pt>
                <c:pt idx="3">
                  <c:v>1971</c:v>
                </c:pt>
                <c:pt idx="4">
                  <c:v>1972</c:v>
                </c:pt>
                <c:pt idx="5">
                  <c:v>1973</c:v>
                </c:pt>
                <c:pt idx="6">
                  <c:v>1974</c:v>
                </c:pt>
                <c:pt idx="7">
                  <c:v>1975</c:v>
                </c:pt>
                <c:pt idx="8">
                  <c:v>1976</c:v>
                </c:pt>
                <c:pt idx="9">
                  <c:v>1977</c:v>
                </c:pt>
                <c:pt idx="10">
                  <c:v>1978</c:v>
                </c:pt>
                <c:pt idx="11">
                  <c:v>1979</c:v>
                </c:pt>
                <c:pt idx="12">
                  <c:v>1980</c:v>
                </c:pt>
                <c:pt idx="13">
                  <c:v>1981</c:v>
                </c:pt>
                <c:pt idx="14">
                  <c:v>1982</c:v>
                </c:pt>
                <c:pt idx="15">
                  <c:v>1983</c:v>
                </c:pt>
                <c:pt idx="16">
                  <c:v>1984</c:v>
                </c:pt>
                <c:pt idx="17">
                  <c:v>1985</c:v>
                </c:pt>
                <c:pt idx="18">
                  <c:v>1986</c:v>
                </c:pt>
                <c:pt idx="19">
                  <c:v>1987</c:v>
                </c:pt>
                <c:pt idx="20">
                  <c:v>1988</c:v>
                </c:pt>
                <c:pt idx="21">
                  <c:v>1989</c:v>
                </c:pt>
                <c:pt idx="22">
                  <c:v>1990</c:v>
                </c:pt>
                <c:pt idx="23">
                  <c:v>1991</c:v>
                </c:pt>
                <c:pt idx="24">
                  <c:v>1992</c:v>
                </c:pt>
                <c:pt idx="25">
                  <c:v>1993</c:v>
                </c:pt>
                <c:pt idx="26">
                  <c:v>1994</c:v>
                </c:pt>
                <c:pt idx="27">
                  <c:v>1995</c:v>
                </c:pt>
                <c:pt idx="28">
                  <c:v>1996</c:v>
                </c:pt>
                <c:pt idx="29">
                  <c:v>1997</c:v>
                </c:pt>
                <c:pt idx="30">
                  <c:v>1998</c:v>
                </c:pt>
                <c:pt idx="31">
                  <c:v>1999</c:v>
                </c:pt>
                <c:pt idx="32">
                  <c:v>2000</c:v>
                </c:pt>
                <c:pt idx="33">
                  <c:v>2001</c:v>
                </c:pt>
                <c:pt idx="34">
                  <c:v>2002</c:v>
                </c:pt>
                <c:pt idx="35">
                  <c:v>2003</c:v>
                </c:pt>
                <c:pt idx="36">
                  <c:v>2004</c:v>
                </c:pt>
                <c:pt idx="37">
                  <c:v>2005</c:v>
                </c:pt>
                <c:pt idx="38">
                  <c:v>2006</c:v>
                </c:pt>
                <c:pt idx="39">
                  <c:v>2007</c:v>
                </c:pt>
                <c:pt idx="40">
                  <c:v>2008</c:v>
                </c:pt>
                <c:pt idx="41">
                  <c:v>2009</c:v>
                </c:pt>
                <c:pt idx="42">
                  <c:v>2010</c:v>
                </c:pt>
                <c:pt idx="43">
                  <c:v>2011</c:v>
                </c:pt>
                <c:pt idx="44">
                  <c:v>2012</c:v>
                </c:pt>
              </c:numCache>
            </c:numRef>
          </c:cat>
          <c:val>
            <c:numRef>
              <c:f>Sheet1!$C$7:$AT$7</c:f>
              <c:numCache>
                <c:formatCode>0.0</c:formatCode>
                <c:ptCount val="44"/>
                <c:pt idx="0">
                  <c:v>16.987179487179489</c:v>
                </c:pt>
                <c:pt idx="1">
                  <c:v>21.917808219178095</c:v>
                </c:pt>
                <c:pt idx="2">
                  <c:v>28.08988764044944</c:v>
                </c:pt>
                <c:pt idx="3">
                  <c:v>26.140350877192986</c:v>
                </c:pt>
                <c:pt idx="4">
                  <c:v>28.372739916550728</c:v>
                </c:pt>
                <c:pt idx="5">
                  <c:v>25.785482123510256</c:v>
                </c:pt>
                <c:pt idx="6">
                  <c:v>28.010335917312691</c:v>
                </c:pt>
                <c:pt idx="7">
                  <c:v>23.428879020320238</c:v>
                </c:pt>
                <c:pt idx="8">
                  <c:v>33.803968600087195</c:v>
                </c:pt>
                <c:pt idx="9">
                  <c:v>36.484008963128957</c:v>
                </c:pt>
                <c:pt idx="10">
                  <c:v>61.791044776119406</c:v>
                </c:pt>
                <c:pt idx="11">
                  <c:v>74.354243542435412</c:v>
                </c:pt>
                <c:pt idx="12">
                  <c:v>88.253968253968253</c:v>
                </c:pt>
                <c:pt idx="13">
                  <c:v>50.646430578976961</c:v>
                </c:pt>
                <c:pt idx="14">
                  <c:v>30.111940298507484</c:v>
                </c:pt>
                <c:pt idx="15">
                  <c:v>58.70375681101234</c:v>
                </c:pt>
                <c:pt idx="16">
                  <c:v>55.276472714130925</c:v>
                </c:pt>
                <c:pt idx="17">
                  <c:v>69.533341091585996</c:v>
                </c:pt>
                <c:pt idx="18">
                  <c:v>50.507962657880228</c:v>
                </c:pt>
                <c:pt idx="19">
                  <c:v>65.278664599106094</c:v>
                </c:pt>
                <c:pt idx="20">
                  <c:v>68.914705151908166</c:v>
                </c:pt>
                <c:pt idx="21">
                  <c:v>53.240324767614659</c:v>
                </c:pt>
                <c:pt idx="22">
                  <c:v>82.68392268903979</c:v>
                </c:pt>
                <c:pt idx="23">
                  <c:v>78.709523059236943</c:v>
                </c:pt>
                <c:pt idx="24">
                  <c:v>64.358905702026277</c:v>
                </c:pt>
                <c:pt idx="25">
                  <c:v>145.30512421126238</c:v>
                </c:pt>
                <c:pt idx="26">
                  <c:v>103.61251112610327</c:v>
                </c:pt>
                <c:pt idx="27">
                  <c:v>117.26142412437139</c:v>
                </c:pt>
                <c:pt idx="28">
                  <c:v>97.546686195532772</c:v>
                </c:pt>
                <c:pt idx="29">
                  <c:v>87.579165894346616</c:v>
                </c:pt>
                <c:pt idx="30">
                  <c:v>101.99089990648125</c:v>
                </c:pt>
                <c:pt idx="31">
                  <c:v>40.657962575611037</c:v>
                </c:pt>
                <c:pt idx="32">
                  <c:v>90.282176826196746</c:v>
                </c:pt>
                <c:pt idx="33">
                  <c:v>27.868458402371022</c:v>
                </c:pt>
                <c:pt idx="34">
                  <c:v>15.027917200306828</c:v>
                </c:pt>
                <c:pt idx="35">
                  <c:v>18.915497539686889</c:v>
                </c:pt>
                <c:pt idx="36">
                  <c:v>37.087072068456145</c:v>
                </c:pt>
                <c:pt idx="37">
                  <c:v>22.288428304948908</c:v>
                </c:pt>
                <c:pt idx="38">
                  <c:v>15.225703787350094</c:v>
                </c:pt>
                <c:pt idx="39">
                  <c:v>24.857099185699294</c:v>
                </c:pt>
                <c:pt idx="40">
                  <c:v>12.745895592797909</c:v>
                </c:pt>
                <c:pt idx="41">
                  <c:v>18.496356760745229</c:v>
                </c:pt>
                <c:pt idx="42">
                  <c:v>15.197657108942497</c:v>
                </c:pt>
                <c:pt idx="43">
                  <c:v>10.41633234514933</c:v>
                </c:pt>
              </c:numCache>
            </c:numRef>
          </c:val>
        </c:ser>
        <c:marker val="1"/>
        <c:axId val="80547200"/>
        <c:axId val="46728320"/>
      </c:lineChart>
      <c:catAx>
        <c:axId val="80547200"/>
        <c:scaling>
          <c:orientation val="minMax"/>
        </c:scaling>
        <c:axPos val="b"/>
        <c:numFmt formatCode="General" sourceLinked="1"/>
        <c:tickLblPos val="nextTo"/>
        <c:txPr>
          <a:bodyPr rot="-5400000" vert="horz"/>
          <a:lstStyle/>
          <a:p>
            <a:pPr>
              <a:defRPr sz="1200"/>
            </a:pPr>
            <a:endParaRPr lang="en-US"/>
          </a:p>
        </c:txPr>
        <c:crossAx val="46728320"/>
        <c:crosses val="autoZero"/>
        <c:auto val="1"/>
        <c:lblAlgn val="ctr"/>
        <c:lblOffset val="100"/>
        <c:tickLblSkip val="4"/>
      </c:catAx>
      <c:valAx>
        <c:axId val="46728320"/>
        <c:scaling>
          <c:orientation val="minMax"/>
        </c:scaling>
        <c:axPos val="l"/>
        <c:title>
          <c:tx>
            <c:rich>
              <a:bodyPr rot="-5400000" vert="horz"/>
              <a:lstStyle/>
              <a:p>
                <a:pPr>
                  <a:defRPr sz="1200" b="0">
                    <a:latin typeface="Trebuchet MS" pitchFamily="34" charset="0"/>
                  </a:defRPr>
                </a:pPr>
                <a:r>
                  <a:rPr lang="en-GB" sz="1200" b="0" dirty="0">
                    <a:latin typeface="Trebuchet MS" pitchFamily="34" charset="0"/>
                  </a:rPr>
                  <a:t>%</a:t>
                </a:r>
                <a:r>
                  <a:rPr lang="en-GB" sz="1200" b="0" baseline="0" dirty="0">
                    <a:latin typeface="Trebuchet MS" pitchFamily="34" charset="0"/>
                  </a:rPr>
                  <a:t> </a:t>
                </a:r>
                <a:r>
                  <a:rPr lang="en-GB" sz="1200" b="0" baseline="0" dirty="0" smtClean="0">
                    <a:latin typeface="Trebuchet MS" pitchFamily="34" charset="0"/>
                  </a:rPr>
                  <a:t> annual  </a:t>
                </a:r>
                <a:r>
                  <a:rPr lang="en-GB" sz="1200" b="0" baseline="0" dirty="0">
                    <a:latin typeface="Trebuchet MS" pitchFamily="34" charset="0"/>
                  </a:rPr>
                  <a:t>change</a:t>
                </a:r>
                <a:endParaRPr lang="en-GB" sz="1200" b="0" dirty="0">
                  <a:latin typeface="Trebuchet MS" pitchFamily="34" charset="0"/>
                </a:endParaRPr>
              </a:p>
            </c:rich>
          </c:tx>
          <c:layout>
            <c:manualLayout>
              <c:xMode val="edge"/>
              <c:yMode val="edge"/>
              <c:x val="8.2763405966549589E-2"/>
              <c:y val="0.30721082182850168"/>
            </c:manualLayout>
          </c:layout>
        </c:title>
        <c:numFmt formatCode="General" sourceLinked="1"/>
        <c:tickLblPos val="nextTo"/>
        <c:txPr>
          <a:bodyPr/>
          <a:lstStyle/>
          <a:p>
            <a:pPr>
              <a:defRPr sz="1200"/>
            </a:pPr>
            <a:endParaRPr lang="en-US"/>
          </a:p>
        </c:txPr>
        <c:crossAx val="80547200"/>
        <c:crosses val="autoZero"/>
        <c:crossBetween val="between"/>
      </c:valAx>
    </c:plotArea>
    <c:legend>
      <c:legendPos val="r"/>
      <c:layout>
        <c:manualLayout>
          <c:xMode val="edge"/>
          <c:yMode val="edge"/>
          <c:x val="0.74384778658168871"/>
          <c:y val="0.10492401243363381"/>
          <c:w val="0.20601231355664151"/>
          <c:h val="0.14246036007218144"/>
        </c:manualLayout>
      </c:layout>
      <c:txPr>
        <a:bodyPr/>
        <a:lstStyle/>
        <a:p>
          <a:pPr>
            <a:defRPr sz="1200">
              <a:latin typeface="Trebuchet MS" pitchFamily="34" charset="0"/>
            </a:defRPr>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0.16773978921193541"/>
          <c:y val="7.4045530023032824E-2"/>
          <c:w val="0.78730858868365439"/>
          <c:h val="0.75439734318924423"/>
        </c:manualLayout>
      </c:layout>
      <c:lineChart>
        <c:grouping val="standard"/>
        <c:ser>
          <c:idx val="0"/>
          <c:order val="0"/>
          <c:tx>
            <c:v>house price change</c:v>
          </c:tx>
          <c:marker>
            <c:symbol val="none"/>
          </c:marker>
          <c:cat>
            <c:numRef>
              <c:f>data_summary!$R$1:$BF$1</c:f>
              <c:numCache>
                <c:formatCode>General</c:formatCode>
                <c:ptCount val="41"/>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numCache>
            </c:numRef>
          </c:cat>
          <c:val>
            <c:numRef>
              <c:f>data_summary!$R$38:$BF$38</c:f>
              <c:numCache>
                <c:formatCode>0.0</c:formatCode>
                <c:ptCount val="41"/>
                <c:pt idx="0">
                  <c:v>13.206030150753767</c:v>
                </c:pt>
                <c:pt idx="1">
                  <c:v>30.93039772727273</c:v>
                </c:pt>
                <c:pt idx="2">
                  <c:v>34.825061025223754</c:v>
                </c:pt>
                <c:pt idx="3">
                  <c:v>10.541138603902645</c:v>
                </c:pt>
                <c:pt idx="4">
                  <c:v>7.2520473157415832</c:v>
                </c:pt>
                <c:pt idx="5">
                  <c:v>7.779757359803174</c:v>
                </c:pt>
                <c:pt idx="6">
                  <c:v>7.4464735516372782</c:v>
                </c:pt>
                <c:pt idx="7">
                  <c:v>14.241758241758241</c:v>
                </c:pt>
                <c:pt idx="8">
                  <c:v>27.773502629216363</c:v>
                </c:pt>
                <c:pt idx="9">
                  <c:v>18.424090338770363</c:v>
                </c:pt>
                <c:pt idx="10">
                  <c:v>2.5088998135277087</c:v>
                </c:pt>
                <c:pt idx="11">
                  <c:v>-2.2490491152637628</c:v>
                </c:pt>
                <c:pt idx="12">
                  <c:v>11.956521739130444</c:v>
                </c:pt>
                <c:pt idx="13">
                  <c:v>9.9542895999395729</c:v>
                </c:pt>
                <c:pt idx="14">
                  <c:v>6.8611282896997086</c:v>
                </c:pt>
                <c:pt idx="15">
                  <c:v>16.631836157283882</c:v>
                </c:pt>
                <c:pt idx="16">
                  <c:v>11.34358804719373</c:v>
                </c:pt>
                <c:pt idx="17">
                  <c:v>22.193062811022269</c:v>
                </c:pt>
                <c:pt idx="18">
                  <c:v>11.125519197649698</c:v>
                </c:pt>
                <c:pt idx="19">
                  <c:v>9.0052146008824607</c:v>
                </c:pt>
                <c:pt idx="20">
                  <c:v>4.4660031780547014</c:v>
                </c:pt>
                <c:pt idx="21">
                  <c:v>-1.7916900168121068</c:v>
                </c:pt>
                <c:pt idx="22">
                  <c:v>1.6254728055302041</c:v>
                </c:pt>
                <c:pt idx="23">
                  <c:v>0.66898753469268979</c:v>
                </c:pt>
                <c:pt idx="24">
                  <c:v>-1.7274900398406399</c:v>
                </c:pt>
                <c:pt idx="25">
                  <c:v>4.5000486491745928</c:v>
                </c:pt>
                <c:pt idx="26">
                  <c:v>6.3049921633742567</c:v>
                </c:pt>
                <c:pt idx="27">
                  <c:v>5.3894663085367167</c:v>
                </c:pt>
                <c:pt idx="28">
                  <c:v>7.2150811679317455</c:v>
                </c:pt>
                <c:pt idx="29">
                  <c:v>9.8184871778308924</c:v>
                </c:pt>
                <c:pt idx="30">
                  <c:v>7.9395329686489085</c:v>
                </c:pt>
                <c:pt idx="31">
                  <c:v>16.702269110883439</c:v>
                </c:pt>
                <c:pt idx="32">
                  <c:v>12.194734728564892</c:v>
                </c:pt>
                <c:pt idx="33">
                  <c:v>33.181284699967399</c:v>
                </c:pt>
                <c:pt idx="34">
                  <c:v>6.2768750000000084</c:v>
                </c:pt>
                <c:pt idx="35">
                  <c:v>10.119205142228719</c:v>
                </c:pt>
                <c:pt idx="36">
                  <c:v>5.0958611481976002</c:v>
                </c:pt>
                <c:pt idx="37">
                  <c:v>-11.00095532338713</c:v>
                </c:pt>
                <c:pt idx="38">
                  <c:v>-3.578218941093843</c:v>
                </c:pt>
                <c:pt idx="39">
                  <c:v>-1.5999905255927427</c:v>
                </c:pt>
                <c:pt idx="40">
                  <c:v>-2.2999987964422819</c:v>
                </c:pt>
              </c:numCache>
            </c:numRef>
          </c:val>
        </c:ser>
        <c:ser>
          <c:idx val="2"/>
          <c:order val="1"/>
          <c:tx>
            <c:v>adjusted net change in lending</c:v>
          </c:tx>
          <c:spPr>
            <a:ln>
              <a:solidFill>
                <a:srgbClr val="FFFF00"/>
              </a:solidFill>
            </a:ln>
          </c:spPr>
          <c:marker>
            <c:symbol val="none"/>
          </c:marker>
          <c:cat>
            <c:numRef>
              <c:f>data_summary!$R$1:$BF$1</c:f>
              <c:numCache>
                <c:formatCode>General</c:formatCode>
                <c:ptCount val="41"/>
                <c:pt idx="0">
                  <c:v>1971</c:v>
                </c:pt>
                <c:pt idx="1">
                  <c:v>1972</c:v>
                </c:pt>
                <c:pt idx="2">
                  <c:v>1973</c:v>
                </c:pt>
                <c:pt idx="3">
                  <c:v>1974</c:v>
                </c:pt>
                <c:pt idx="4">
                  <c:v>1975</c:v>
                </c:pt>
                <c:pt idx="5">
                  <c:v>1976</c:v>
                </c:pt>
                <c:pt idx="6">
                  <c:v>1977</c:v>
                </c:pt>
                <c:pt idx="7">
                  <c:v>1978</c:v>
                </c:pt>
                <c:pt idx="8">
                  <c:v>1979</c:v>
                </c:pt>
                <c:pt idx="9">
                  <c:v>1980</c:v>
                </c:pt>
                <c:pt idx="10">
                  <c:v>1981</c:v>
                </c:pt>
                <c:pt idx="11">
                  <c:v>1982</c:v>
                </c:pt>
                <c:pt idx="12">
                  <c:v>1983</c:v>
                </c:pt>
                <c:pt idx="13">
                  <c:v>1984</c:v>
                </c:pt>
                <c:pt idx="14">
                  <c:v>1985</c:v>
                </c:pt>
                <c:pt idx="15">
                  <c:v>1986</c:v>
                </c:pt>
                <c:pt idx="16">
                  <c:v>1987</c:v>
                </c:pt>
                <c:pt idx="17">
                  <c:v>1988</c:v>
                </c:pt>
                <c:pt idx="18">
                  <c:v>1989</c:v>
                </c:pt>
                <c:pt idx="19">
                  <c:v>1990</c:v>
                </c:pt>
                <c:pt idx="20">
                  <c:v>1991</c:v>
                </c:pt>
                <c:pt idx="21">
                  <c:v>1992</c:v>
                </c:pt>
                <c:pt idx="22">
                  <c:v>1993</c:v>
                </c:pt>
                <c:pt idx="23">
                  <c:v>1994</c:v>
                </c:pt>
                <c:pt idx="24">
                  <c:v>1995</c:v>
                </c:pt>
                <c:pt idx="25">
                  <c:v>1996</c:v>
                </c:pt>
                <c:pt idx="26">
                  <c:v>1997</c:v>
                </c:pt>
                <c:pt idx="27">
                  <c:v>1998</c:v>
                </c:pt>
                <c:pt idx="28">
                  <c:v>1999</c:v>
                </c:pt>
                <c:pt idx="29">
                  <c:v>2000</c:v>
                </c:pt>
                <c:pt idx="30">
                  <c:v>2001</c:v>
                </c:pt>
                <c:pt idx="31">
                  <c:v>2002</c:v>
                </c:pt>
                <c:pt idx="32">
                  <c:v>2003</c:v>
                </c:pt>
                <c:pt idx="33">
                  <c:v>2004</c:v>
                </c:pt>
                <c:pt idx="34">
                  <c:v>2005</c:v>
                </c:pt>
                <c:pt idx="35">
                  <c:v>2006</c:v>
                </c:pt>
                <c:pt idx="36">
                  <c:v>2007</c:v>
                </c:pt>
                <c:pt idx="37">
                  <c:v>2008</c:v>
                </c:pt>
                <c:pt idx="38">
                  <c:v>2009</c:v>
                </c:pt>
                <c:pt idx="39">
                  <c:v>2010</c:v>
                </c:pt>
                <c:pt idx="40">
                  <c:v>2011</c:v>
                </c:pt>
              </c:numCache>
            </c:numRef>
          </c:cat>
          <c:val>
            <c:numRef>
              <c:f>data_summary!$R$29:$BF$29</c:f>
              <c:numCache>
                <c:formatCode>General</c:formatCode>
                <c:ptCount val="41"/>
                <c:pt idx="0">
                  <c:v>9.8644656820156502</c:v>
                </c:pt>
                <c:pt idx="1">
                  <c:v>13.743335332933411</c:v>
                </c:pt>
                <c:pt idx="2">
                  <c:v>10.634138273443801</c:v>
                </c:pt>
                <c:pt idx="3">
                  <c:v>1.9605802912006869</c:v>
                </c:pt>
                <c:pt idx="4">
                  <c:v>4.1093664904318503</c:v>
                </c:pt>
                <c:pt idx="5">
                  <c:v>3.7547668186545242</c:v>
                </c:pt>
                <c:pt idx="6">
                  <c:v>2.1776157471583062</c:v>
                </c:pt>
                <c:pt idx="7">
                  <c:v>7.1929016482521355</c:v>
                </c:pt>
                <c:pt idx="8">
                  <c:v>6.7250278836925901</c:v>
                </c:pt>
                <c:pt idx="9">
                  <c:v>2.3107379836003807</c:v>
                </c:pt>
                <c:pt idx="10">
                  <c:v>2.4359881652301243</c:v>
                </c:pt>
                <c:pt idx="11">
                  <c:v>7.6175007591861403</c:v>
                </c:pt>
                <c:pt idx="12">
                  <c:v>6.8873795468526975</c:v>
                </c:pt>
                <c:pt idx="13">
                  <c:v>7.2634893579825945</c:v>
                </c:pt>
                <c:pt idx="14">
                  <c:v>5.4420720753985403</c:v>
                </c:pt>
                <c:pt idx="15">
                  <c:v>8.0647692887187006</c:v>
                </c:pt>
                <c:pt idx="16">
                  <c:v>6.8059203567354256</c:v>
                </c:pt>
                <c:pt idx="17">
                  <c:v>11.497679613921889</c:v>
                </c:pt>
                <c:pt idx="18">
                  <c:v>2.4638576544874842</c:v>
                </c:pt>
                <c:pt idx="19">
                  <c:v>-8.5515749816847744E-2</c:v>
                </c:pt>
                <c:pt idx="20">
                  <c:v>-5.6038372006317765</c:v>
                </c:pt>
                <c:pt idx="21">
                  <c:v>-5.7312517572542392</c:v>
                </c:pt>
                <c:pt idx="22">
                  <c:v>-4.1432459796971202</c:v>
                </c:pt>
                <c:pt idx="23">
                  <c:v>-2.0820298174818976</c:v>
                </c:pt>
                <c:pt idx="24">
                  <c:v>-4.1659512093976332</c:v>
                </c:pt>
                <c:pt idx="25">
                  <c:v>-2.4971794871794932</c:v>
                </c:pt>
                <c:pt idx="26">
                  <c:v>-1.7309519017763542</c:v>
                </c:pt>
                <c:pt idx="27">
                  <c:v>-0.58699300699300061</c:v>
                </c:pt>
                <c:pt idx="28">
                  <c:v>0.98886710239651343</c:v>
                </c:pt>
                <c:pt idx="29">
                  <c:v>1.7594969818913473</c:v>
                </c:pt>
                <c:pt idx="30">
                  <c:v>3.5730483271375397</c:v>
                </c:pt>
                <c:pt idx="31">
                  <c:v>7.1534569983136507</c:v>
                </c:pt>
                <c:pt idx="32">
                  <c:v>9.8502235469448642</c:v>
                </c:pt>
                <c:pt idx="33">
                  <c:v>8.7034883720930249</c:v>
                </c:pt>
                <c:pt idx="34">
                  <c:v>2.5238095238095335</c:v>
                </c:pt>
                <c:pt idx="35">
                  <c:v>4.5942028985507308</c:v>
                </c:pt>
                <c:pt idx="36">
                  <c:v>4.1113172541743985</c:v>
                </c:pt>
                <c:pt idx="37">
                  <c:v>-3.7253580454928494</c:v>
                </c:pt>
                <c:pt idx="38">
                  <c:v>-4.0115321252059264</c:v>
                </c:pt>
                <c:pt idx="39">
                  <c:v>-5.4787928221859694</c:v>
                </c:pt>
                <c:pt idx="40">
                  <c:v>-3.7705107084019907</c:v>
                </c:pt>
              </c:numCache>
            </c:numRef>
          </c:val>
        </c:ser>
        <c:marker val="1"/>
        <c:axId val="46764032"/>
        <c:axId val="46765568"/>
      </c:lineChart>
      <c:catAx>
        <c:axId val="46764032"/>
        <c:scaling>
          <c:orientation val="minMax"/>
        </c:scaling>
        <c:axPos val="b"/>
        <c:numFmt formatCode="General" sourceLinked="1"/>
        <c:tickLblPos val="nextTo"/>
        <c:txPr>
          <a:bodyPr rot="-5400000" vert="horz"/>
          <a:lstStyle/>
          <a:p>
            <a:pPr>
              <a:defRPr sz="1200"/>
            </a:pPr>
            <a:endParaRPr lang="en-US"/>
          </a:p>
        </c:txPr>
        <c:crossAx val="46765568"/>
        <c:crossesAt val="-20"/>
        <c:lblAlgn val="ctr"/>
        <c:lblOffset val="100"/>
        <c:tickLblSkip val="4"/>
        <c:tickMarkSkip val="1"/>
      </c:catAx>
      <c:valAx>
        <c:axId val="46765568"/>
        <c:scaling>
          <c:orientation val="minMax"/>
          <c:max val="50"/>
          <c:min val="-20"/>
        </c:scaling>
        <c:axPos val="l"/>
        <c:title>
          <c:tx>
            <c:rich>
              <a:bodyPr/>
              <a:lstStyle/>
              <a:p>
                <a:pPr>
                  <a:defRPr sz="1200" b="0"/>
                </a:pPr>
                <a:r>
                  <a:rPr lang="en-GB" sz="1200" b="0" dirty="0"/>
                  <a:t>% </a:t>
                </a:r>
                <a:r>
                  <a:rPr lang="en-GB" sz="1200" b="0" dirty="0" smtClean="0"/>
                  <a:t> annual </a:t>
                </a:r>
                <a:r>
                  <a:rPr lang="en-GB" sz="1200" b="0" dirty="0"/>
                  <a:t>change</a:t>
                </a:r>
              </a:p>
            </c:rich>
          </c:tx>
          <c:layout>
            <c:manualLayout>
              <c:xMode val="edge"/>
              <c:yMode val="edge"/>
              <c:x val="4.4773739247449512E-2"/>
              <c:y val="0.26792502853218325"/>
            </c:manualLayout>
          </c:layout>
        </c:title>
        <c:numFmt formatCode="0" sourceLinked="0"/>
        <c:tickLblPos val="nextTo"/>
        <c:txPr>
          <a:bodyPr rot="0" vert="horz"/>
          <a:lstStyle/>
          <a:p>
            <a:pPr>
              <a:defRPr sz="1200"/>
            </a:pPr>
            <a:endParaRPr lang="en-US"/>
          </a:p>
        </c:txPr>
        <c:crossAx val="46764032"/>
        <c:crosses val="autoZero"/>
        <c:crossBetween val="between"/>
        <c:majorUnit val="10"/>
        <c:minorUnit val="5"/>
      </c:valAx>
    </c:plotArea>
    <c:legend>
      <c:legendPos val="r"/>
      <c:layout>
        <c:manualLayout>
          <c:xMode val="edge"/>
          <c:yMode val="edge"/>
          <c:x val="0.44367185529476882"/>
          <c:y val="6.1612777777777787E-2"/>
          <c:w val="0.45632229770360389"/>
          <c:h val="0.13735055555555534"/>
        </c:manualLayout>
      </c:layout>
      <c:txPr>
        <a:bodyPr/>
        <a:lstStyle/>
        <a:p>
          <a:pPr>
            <a:defRPr sz="1200"/>
          </a:pPr>
          <a:endParaRPr lang="en-US"/>
        </a:p>
      </c:txPr>
    </c:legend>
    <c:plotVisOnly val="1"/>
    <c:dispBlanksAs val="gap"/>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cs typeface="Times New Roman" charset="0"/>
              </a:defRPr>
            </a:lvl1pPr>
          </a:lstStyle>
          <a:p>
            <a:pPr>
              <a:defRPr/>
            </a:pPr>
            <a:endParaRPr lang="en-GB" dirty="0"/>
          </a:p>
        </p:txBody>
      </p:sp>
      <p:sp>
        <p:nvSpPr>
          <p:cNvPr id="7782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cs typeface="Times New Roman" charset="0"/>
              </a:defRPr>
            </a:lvl1pPr>
          </a:lstStyle>
          <a:p>
            <a:pPr>
              <a:defRPr/>
            </a:pPr>
            <a:endParaRPr lang="en-GB" dirty="0"/>
          </a:p>
        </p:txBody>
      </p:sp>
      <p:sp>
        <p:nvSpPr>
          <p:cNvPr id="7782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cs typeface="Times New Roman" charset="0"/>
              </a:defRPr>
            </a:lvl1pPr>
          </a:lstStyle>
          <a:p>
            <a:pPr>
              <a:defRPr/>
            </a:pPr>
            <a:endParaRPr lang="en-GB" dirty="0"/>
          </a:p>
        </p:txBody>
      </p:sp>
      <p:sp>
        <p:nvSpPr>
          <p:cNvPr id="7782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cs typeface="Times New Roman" charset="0"/>
              </a:defRPr>
            </a:lvl1pPr>
          </a:lstStyle>
          <a:p>
            <a:pPr>
              <a:defRPr/>
            </a:pPr>
            <a:fld id="{0F5E1D7C-6EEF-4068-BC57-A7E7C4E54304}"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780928" cy="323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cs typeface="Times New Roman" charset="0"/>
              </a:defRPr>
            </a:lvl1pPr>
          </a:lstStyle>
          <a:p>
            <a:pPr>
              <a:defRPr/>
            </a:pPr>
            <a:endParaRPr lang="en-GB" dirty="0"/>
          </a:p>
        </p:txBody>
      </p:sp>
      <p:sp>
        <p:nvSpPr>
          <p:cNvPr id="75779" name="Rectangle 3"/>
          <p:cNvSpPr>
            <a:spLocks noGrp="1" noChangeArrowheads="1"/>
          </p:cNvSpPr>
          <p:nvPr>
            <p:ph type="dt" idx="1"/>
          </p:nvPr>
        </p:nvSpPr>
        <p:spPr bwMode="auto">
          <a:xfrm>
            <a:off x="4077072" y="0"/>
            <a:ext cx="2780928" cy="3235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cs typeface="Times New Roman" charset="0"/>
              </a:defRPr>
            </a:lvl1pPr>
          </a:lstStyle>
          <a:p>
            <a:pPr>
              <a:defRPr/>
            </a:pPr>
            <a:endParaRPr lang="en-GB" dirty="0"/>
          </a:p>
        </p:txBody>
      </p:sp>
      <p:sp>
        <p:nvSpPr>
          <p:cNvPr id="210948" name="Rectangle 4"/>
          <p:cNvSpPr>
            <a:spLocks noGrp="1" noRot="1" noChangeAspect="1" noChangeArrowheads="1" noTextEdit="1"/>
          </p:cNvSpPr>
          <p:nvPr>
            <p:ph type="sldImg" idx="2"/>
          </p:nvPr>
        </p:nvSpPr>
        <p:spPr bwMode="auto">
          <a:xfrm>
            <a:off x="1268760" y="683568"/>
            <a:ext cx="4392488" cy="3294366"/>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692696" y="4211960"/>
            <a:ext cx="5544616"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to 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7578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cs typeface="Times New Roman" charset="0"/>
              </a:defRPr>
            </a:lvl1pPr>
          </a:lstStyle>
          <a:p>
            <a:pPr>
              <a:defRPr/>
            </a:pPr>
            <a:endParaRPr lang="en-GB" dirty="0"/>
          </a:p>
        </p:txBody>
      </p:sp>
      <p:sp>
        <p:nvSpPr>
          <p:cNvPr id="7578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charset="0"/>
                <a:cs typeface="Times New Roman" charset="0"/>
              </a:defRPr>
            </a:lvl1pPr>
          </a:lstStyle>
          <a:p>
            <a:pPr>
              <a:defRPr/>
            </a:pPr>
            <a:fld id="{279F65BF-7B7D-455B-A774-0B97FA0ECC24}"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just" rtl="0" eaLnBrk="0" fontAlgn="base" hangingPunct="0">
      <a:spcBef>
        <a:spcPct val="30000"/>
      </a:spcBef>
      <a:spcAft>
        <a:spcPct val="0"/>
      </a:spcAft>
      <a:defRPr sz="1100" kern="1200">
        <a:solidFill>
          <a:schemeClr val="tx1"/>
        </a:solidFill>
        <a:latin typeface="Times New Roman" charset="0"/>
        <a:ea typeface="+mn-ea"/>
        <a:cs typeface="Times New Roman" charset="0"/>
      </a:defRPr>
    </a:lvl1pPr>
    <a:lvl2pPr marL="457200" algn="just" rtl="0" eaLnBrk="0" fontAlgn="base" hangingPunct="0">
      <a:spcBef>
        <a:spcPct val="30000"/>
      </a:spcBef>
      <a:spcAft>
        <a:spcPct val="0"/>
      </a:spcAft>
      <a:defRPr sz="1100" kern="1200">
        <a:solidFill>
          <a:schemeClr val="tx1"/>
        </a:solidFill>
        <a:latin typeface="Times New Roman" charset="0"/>
        <a:ea typeface="+mn-ea"/>
        <a:cs typeface="Times New Roman" charset="0"/>
      </a:defRPr>
    </a:lvl2pPr>
    <a:lvl3pPr marL="914400" algn="just" rtl="0" eaLnBrk="0" fontAlgn="base" hangingPunct="0">
      <a:spcBef>
        <a:spcPct val="30000"/>
      </a:spcBef>
      <a:spcAft>
        <a:spcPct val="0"/>
      </a:spcAft>
      <a:defRPr sz="1100" kern="1200">
        <a:solidFill>
          <a:schemeClr val="tx1"/>
        </a:solidFill>
        <a:latin typeface="Times New Roman" charset="0"/>
        <a:ea typeface="+mn-ea"/>
        <a:cs typeface="Times New Roman" charset="0"/>
      </a:defRPr>
    </a:lvl3pPr>
    <a:lvl4pPr marL="1371600" algn="just" rtl="0" eaLnBrk="0" fontAlgn="base" hangingPunct="0">
      <a:spcBef>
        <a:spcPct val="30000"/>
      </a:spcBef>
      <a:spcAft>
        <a:spcPct val="0"/>
      </a:spcAft>
      <a:defRPr sz="1100" kern="1200">
        <a:solidFill>
          <a:schemeClr val="tx1"/>
        </a:solidFill>
        <a:latin typeface="Times New Roman" charset="0"/>
        <a:ea typeface="+mn-ea"/>
        <a:cs typeface="Times New Roman" charset="0"/>
      </a:defRPr>
    </a:lvl4pPr>
    <a:lvl5pPr marL="1828800" algn="just" rtl="0" eaLnBrk="0" fontAlgn="base" hangingPunct="0">
      <a:spcBef>
        <a:spcPct val="30000"/>
      </a:spcBef>
      <a:spcAft>
        <a:spcPct val="0"/>
      </a:spcAft>
      <a:defRPr sz="1100" kern="1200">
        <a:solidFill>
          <a:schemeClr val="tx1"/>
        </a:solidFill>
        <a:latin typeface="Times New Roman" charset="0"/>
        <a:ea typeface="+mn-ea"/>
        <a:cs typeface="Times New Roman"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Rot="1" noChangeAspect="1" noChangeArrowheads="1" noTextEdit="1"/>
          </p:cNvSpPr>
          <p:nvPr>
            <p:ph type="sldImg"/>
          </p:nvPr>
        </p:nvSpPr>
        <p:spPr>
          <a:xfrm>
            <a:off x="1268413" y="684213"/>
            <a:ext cx="4392612" cy="3294062"/>
          </a:xfr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Slide Image Placeholder 1"/>
          <p:cNvSpPr>
            <a:spLocks noGrp="1" noRot="1" noChangeAspect="1" noTextEdit="1"/>
          </p:cNvSpPr>
          <p:nvPr>
            <p:ph type="sldImg"/>
          </p:nvPr>
        </p:nvSpPr>
        <p:spPr>
          <a:xfrm>
            <a:off x="1268413" y="684213"/>
            <a:ext cx="4392612" cy="3294062"/>
          </a:xfrm>
          <a:ln/>
        </p:spPr>
      </p:sp>
      <p:sp>
        <p:nvSpPr>
          <p:cNvPr id="329731" name="Notes Placeholder 2"/>
          <p:cNvSpPr>
            <a:spLocks noGrp="1"/>
          </p:cNvSpPr>
          <p:nvPr>
            <p:ph type="body" idx="1"/>
          </p:nvPr>
        </p:nvSpPr>
        <p:spPr>
          <a:noFill/>
          <a:ln/>
        </p:spPr>
        <p:txBody>
          <a:bodyPr/>
          <a:lstStyle/>
          <a:p>
            <a:pPr eaLnBrk="1" hangingPunct="1"/>
            <a:r>
              <a:rPr lang="en-US" dirty="0" smtClean="0"/>
              <a:t>One of the most important macro-economic consequences of interest is that it makes fractional reserve banking profitable. Historically speaking, banks started off by taking deposits of gold or silver coins and giving depositary receipts in return. The banks wanted the right to lend out the gold in their vaults, but since these belonged to customers, such activity was widely seen as illegal. </a:t>
            </a:r>
          </a:p>
          <a:p>
            <a:pPr eaLnBrk="1" hangingPunct="1"/>
            <a:r>
              <a:rPr lang="en-US" dirty="0" smtClean="0"/>
              <a:t>In 1848, in the case of </a:t>
            </a:r>
            <a:r>
              <a:rPr lang="en-US" i="1" dirty="0" smtClean="0"/>
              <a:t>Foley versus Hill </a:t>
            </a:r>
            <a:r>
              <a:rPr lang="en-US" dirty="0" smtClean="0"/>
              <a:t>in England, it was judged that the deposit of coinage in a bank is not a bailment (in which the coins continue to belong  to the depositor and the bank is merely a safe-keeper) but  instead a loan of money to the bank. This was the case only in banking, and not for example in the storage of wheat or other commodities in a warehouse. The </a:t>
            </a:r>
            <a:r>
              <a:rPr lang="en-US" i="1" dirty="0" smtClean="0"/>
              <a:t>Foley versus Hill </a:t>
            </a:r>
            <a:r>
              <a:rPr lang="en-US" dirty="0" smtClean="0"/>
              <a:t>decision allowed the banks to lend the gold stored in the vaults, since the ownership of loaned money is seen as being with the borrower not the lender.</a:t>
            </a:r>
          </a:p>
          <a:p>
            <a:pPr eaLnBrk="1" hangingPunct="1"/>
            <a:r>
              <a:rPr lang="en-US" dirty="0" smtClean="0"/>
              <a:t>Meanwhile, bank customers had adopted the habit of paying for their purchases using bank receipts. This allowed the banks to begin making loans of paper receipts which they created at little or no cost in their printing rooms.</a:t>
            </a:r>
          </a:p>
          <a:p>
            <a:pPr eaLnBrk="1" hangingPunct="1"/>
            <a:endParaRPr lang="en-US" dirty="0" smtClean="0">
              <a:latin typeface="Times New Roman" pitchFamily="18" charset="0"/>
              <a:cs typeface="Times New Roman" pitchFamily="18" charset="0"/>
            </a:endParaRPr>
          </a:p>
        </p:txBody>
      </p:sp>
      <p:sp>
        <p:nvSpPr>
          <p:cNvPr id="329732" name="Slide Number Placeholder 3"/>
          <p:cNvSpPr>
            <a:spLocks noGrp="1"/>
          </p:cNvSpPr>
          <p:nvPr>
            <p:ph type="sldNum" sz="quarter" idx="5"/>
          </p:nvPr>
        </p:nvSpPr>
        <p:spPr>
          <a:noFill/>
        </p:spPr>
        <p:txBody>
          <a:bodyPr/>
          <a:lstStyle/>
          <a:p>
            <a:fld id="{1DA02FF6-8953-4107-952A-4D757F5AC808}" type="slidenum">
              <a:rPr lang="en-US" smtClean="0">
                <a:latin typeface="Times New Roman" pitchFamily="18" charset="0"/>
                <a:cs typeface="Times New Roman" pitchFamily="18" charset="0"/>
              </a:rPr>
              <a:pPr/>
              <a:t>10</a:t>
            </a:fld>
            <a:endParaRPr lang="en-US" dirty="0" smtClean="0">
              <a:latin typeface="Times New Roman" pitchFamily="18" charset="0"/>
              <a:cs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Image Placeholder 1"/>
          <p:cNvSpPr>
            <a:spLocks noGrp="1" noRot="1" noChangeAspect="1" noTextEdit="1"/>
          </p:cNvSpPr>
          <p:nvPr>
            <p:ph type="sldImg"/>
          </p:nvPr>
        </p:nvSpPr>
        <p:spPr>
          <a:ln/>
        </p:spPr>
      </p:sp>
      <p:sp>
        <p:nvSpPr>
          <p:cNvPr id="330755" name="Notes Placeholder 2"/>
          <p:cNvSpPr>
            <a:spLocks noGrp="1"/>
          </p:cNvSpPr>
          <p:nvPr>
            <p:ph type="body" idx="1"/>
          </p:nvPr>
        </p:nvSpPr>
        <p:spPr>
          <a:noFill/>
          <a:ln/>
        </p:spPr>
        <p:txBody>
          <a:bodyPr/>
          <a:lstStyle/>
          <a:p>
            <a:r>
              <a:rPr lang="en-US" dirty="0" smtClean="0"/>
              <a:t>Here the bank has loaned £400 of newly printed paper receipts at interest. But what is the legal basis for creating a total of 500 claims of ownership on the same 100 gold coins? If a house-builder sold one house five times over (using different sets of title deeds) we would call it fraud. If the monetary system is based upon an act of fraud, then every other system in which money is used will be undermined in some way. </a:t>
            </a:r>
          </a:p>
          <a:p>
            <a:r>
              <a:rPr lang="en-US" dirty="0" smtClean="0"/>
              <a:t>The economic consequences of money creation by the banking system are several. The more money that banks create, the more they can lend and the more interest they can earn. They are therefore under an incentive to increase the amount of created money over time. But as this new money is spent by borrowers, the price level within the economy begins to increase. This is particularly obvious when banks target their lending to one particular sector of the economy, for example real estate. Conversely, when the banking system reduces its lending, prices and business activity can fall. Booms and busts therefore tend to become more marked under this kind of monetary system.</a:t>
            </a:r>
          </a:p>
          <a:p>
            <a:r>
              <a:rPr lang="en-US" dirty="0" smtClean="0"/>
              <a:t>The lack of debate about the nature of money in the Islamic banking community is a serious omission. Some Muslim scholars are unaware that Islamic banks practice money creation. The common argument of many Islamic bankers is that they “only finance real assets” but this does not change the fact that such financing uses money created out of nothing by the bank. Boom and bust is therefore as likely under the Islamic banking framework as it is under the secular banking framework.</a:t>
            </a:r>
          </a:p>
          <a:p>
            <a:pPr eaLnBrk="1" hangingPunct="1"/>
            <a:endParaRPr lang="en-US" dirty="0" smtClean="0">
              <a:latin typeface="Times New Roman" pitchFamily="18" charset="0"/>
              <a:cs typeface="Times New Roman" pitchFamily="18" charset="0"/>
            </a:endParaRPr>
          </a:p>
        </p:txBody>
      </p:sp>
      <p:sp>
        <p:nvSpPr>
          <p:cNvPr id="330756" name="Slide Number Placeholder 3"/>
          <p:cNvSpPr>
            <a:spLocks noGrp="1"/>
          </p:cNvSpPr>
          <p:nvPr>
            <p:ph type="sldNum" sz="quarter" idx="5"/>
          </p:nvPr>
        </p:nvSpPr>
        <p:spPr>
          <a:noFill/>
        </p:spPr>
        <p:txBody>
          <a:bodyPr/>
          <a:lstStyle/>
          <a:p>
            <a:fld id="{AE86264E-0967-45A6-AF57-E169B963477D}" type="slidenum">
              <a:rPr lang="en-US" smtClean="0">
                <a:latin typeface="Times New Roman" pitchFamily="18" charset="0"/>
                <a:cs typeface="Times New Roman" pitchFamily="18" charset="0"/>
              </a:rPr>
              <a:pPr/>
              <a:t>11</a:t>
            </a:fld>
            <a:endParaRPr lang="en-US" dirty="0" smtClean="0">
              <a:latin typeface="Times New Roman" pitchFamily="18" charset="0"/>
              <a:cs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Slide Image Placeholder 1"/>
          <p:cNvSpPr>
            <a:spLocks noGrp="1" noRot="1" noChangeAspect="1" noTextEdit="1"/>
          </p:cNvSpPr>
          <p:nvPr>
            <p:ph type="sldImg"/>
          </p:nvPr>
        </p:nvSpPr>
        <p:spPr>
          <a:ln/>
        </p:spPr>
      </p:sp>
      <p:sp>
        <p:nvSpPr>
          <p:cNvPr id="332803" name="Notes Placeholder 2"/>
          <p:cNvSpPr>
            <a:spLocks noGrp="1"/>
          </p:cNvSpPr>
          <p:nvPr>
            <p:ph type="body" idx="1"/>
          </p:nvPr>
        </p:nvSpPr>
        <p:spPr>
          <a:noFill/>
          <a:ln/>
        </p:spPr>
        <p:txBody>
          <a:bodyPr/>
          <a:lstStyle/>
          <a:p>
            <a:r>
              <a:rPr lang="en-US" dirty="0" smtClean="0">
                <a:latin typeface="Times New Roman" pitchFamily="18" charset="0"/>
                <a:cs typeface="Times New Roman" pitchFamily="18" charset="0"/>
              </a:rPr>
              <a:t>In modern times, commercial banks no longer issue paper receipts. A system of accounts and credit money is used instead. Here, a bank is established using £10 of shareholders’ cash capital. The first two customers join the bank and each opens a current account. They have no money in their accounts at this stage. The balance sheet of the bank appears as above.</a:t>
            </a:r>
          </a:p>
        </p:txBody>
      </p:sp>
      <p:sp>
        <p:nvSpPr>
          <p:cNvPr id="332804" name="Slide Number Placeholder 3"/>
          <p:cNvSpPr>
            <a:spLocks noGrp="1"/>
          </p:cNvSpPr>
          <p:nvPr>
            <p:ph type="sldNum" sz="quarter" idx="5"/>
          </p:nvPr>
        </p:nvSpPr>
        <p:spPr>
          <a:noFill/>
        </p:spPr>
        <p:txBody>
          <a:bodyPr/>
          <a:lstStyle/>
          <a:p>
            <a:fld id="{09F02855-56A4-42E2-955E-EAE6402DAF14}" type="slidenum">
              <a:rPr lang="en-US" smtClean="0">
                <a:latin typeface="Times New Roman" pitchFamily="18" charset="0"/>
                <a:cs typeface="Times New Roman" pitchFamily="18" charset="0"/>
              </a:rPr>
              <a:pPr/>
              <a:t>12</a:t>
            </a:fld>
            <a:endParaRPr lang="en-US" dirty="0" smtClean="0">
              <a:latin typeface="Times New Roman" pitchFamily="18" charset="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Slide Image Placeholder 1"/>
          <p:cNvSpPr>
            <a:spLocks noGrp="1" noRot="1" noChangeAspect="1" noTextEdit="1"/>
          </p:cNvSpPr>
          <p:nvPr>
            <p:ph type="sldImg"/>
          </p:nvPr>
        </p:nvSpPr>
        <p:spPr>
          <a:ln/>
        </p:spPr>
      </p:sp>
      <p:sp>
        <p:nvSpPr>
          <p:cNvPr id="333827" name="Notes Placeholder 2"/>
          <p:cNvSpPr>
            <a:spLocks noGrp="1"/>
          </p:cNvSpPr>
          <p:nvPr>
            <p:ph type="body" idx="1"/>
          </p:nvPr>
        </p:nvSpPr>
        <p:spPr>
          <a:noFill/>
          <a:ln/>
        </p:spPr>
        <p:txBody>
          <a:bodyPr/>
          <a:lstStyle/>
          <a:p>
            <a:r>
              <a:rPr lang="en-US" dirty="0" smtClean="0">
                <a:latin typeface="Times New Roman" pitchFamily="18" charset="0"/>
                <a:cs typeface="Times New Roman" pitchFamily="18" charset="0"/>
              </a:rPr>
              <a:t>Person A pays a </a:t>
            </a: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of £100 to person B for a purchase agreed between them. Person B deposits the </a:t>
            </a:r>
            <a:r>
              <a:rPr lang="en-US" dirty="0" err="1" smtClean="0">
                <a:latin typeface="Times New Roman" pitchFamily="18" charset="0"/>
                <a:cs typeface="Times New Roman" pitchFamily="18" charset="0"/>
              </a:rPr>
              <a:t>cheque</a:t>
            </a:r>
            <a:r>
              <a:rPr lang="en-US" dirty="0" smtClean="0">
                <a:latin typeface="Times New Roman" pitchFamily="18" charset="0"/>
                <a:cs typeface="Times New Roman" pitchFamily="18" charset="0"/>
              </a:rPr>
              <a:t> in the bank and the bank debits A and credits B. £100 of new money has appeared in B’s account and A is now in overdraft by £100. The bank allows this to happen because it can charge interest to person A, but the bank has not used any of its cash in the process of making this loan to A. It is merely a computer based entry in the bank’s accounting system. Notice that if B asks the bank to pay him cash over the counter, then the bank cannot do so since it has only a 10% cash reserve (in other words, the bank is operating a fractional reserve). </a:t>
            </a:r>
          </a:p>
          <a:p>
            <a:r>
              <a:rPr lang="en-US" dirty="0" smtClean="0">
                <a:latin typeface="Times New Roman" pitchFamily="18" charset="0"/>
                <a:cs typeface="Times New Roman" pitchFamily="18" charset="0"/>
              </a:rPr>
              <a:t>Bank runs occur when depositors become fearful that a bank will not have sufficient cash to redeem deposits when requested. Such a fear is justified, because under the fractional reserve system, a commercial bank is never in a position to redeem all of its deposits. Hence, much effort is undertaken by government and the banking industry to “maintain confidence” in the banking system.</a:t>
            </a:r>
          </a:p>
        </p:txBody>
      </p:sp>
      <p:sp>
        <p:nvSpPr>
          <p:cNvPr id="333828" name="Slide Number Placeholder 3"/>
          <p:cNvSpPr>
            <a:spLocks noGrp="1"/>
          </p:cNvSpPr>
          <p:nvPr>
            <p:ph type="sldNum" sz="quarter" idx="5"/>
          </p:nvPr>
        </p:nvSpPr>
        <p:spPr>
          <a:noFill/>
        </p:spPr>
        <p:txBody>
          <a:bodyPr/>
          <a:lstStyle/>
          <a:p>
            <a:fld id="{63528242-65EA-4710-ACDA-2FB4383BAA8E}" type="slidenum">
              <a:rPr lang="en-US" smtClean="0">
                <a:latin typeface="Times New Roman" pitchFamily="18" charset="0"/>
                <a:cs typeface="Times New Roman" pitchFamily="18" charset="0"/>
              </a:rPr>
              <a:pPr/>
              <a:t>13</a:t>
            </a:fld>
            <a:endParaRPr lang="en-US" dirty="0" smtClean="0">
              <a:latin typeface="Times New Roman" pitchFamily="18" charset="0"/>
              <a:cs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8413" y="684213"/>
            <a:ext cx="4392612" cy="3294062"/>
          </a:xfrm>
        </p:spPr>
      </p:sp>
      <p:sp>
        <p:nvSpPr>
          <p:cNvPr id="3" name="Notes Placeholder 2"/>
          <p:cNvSpPr>
            <a:spLocks noGrp="1"/>
          </p:cNvSpPr>
          <p:nvPr>
            <p:ph type="body" idx="1"/>
          </p:nvPr>
        </p:nvSpPr>
        <p:spPr/>
        <p:txBody>
          <a:bodyPr>
            <a:normAutofit/>
          </a:bodyPr>
          <a:lstStyle/>
          <a:p>
            <a:r>
              <a:rPr lang="en-GB" dirty="0" smtClean="0"/>
              <a:t>In Turkey, as in other countries operating a fractional reserve banking system, the change in the rate of money expansion correlates closely with the change in the rate of inflation.</a:t>
            </a:r>
            <a:endParaRPr lang="en-GB" dirty="0"/>
          </a:p>
        </p:txBody>
      </p:sp>
      <p:sp>
        <p:nvSpPr>
          <p:cNvPr id="4" name="Slide Number Placeholder 3"/>
          <p:cNvSpPr>
            <a:spLocks noGrp="1"/>
          </p:cNvSpPr>
          <p:nvPr>
            <p:ph type="sldNum" sz="quarter" idx="10"/>
          </p:nvPr>
        </p:nvSpPr>
        <p:spPr/>
        <p:txBody>
          <a:bodyPr/>
          <a:lstStyle/>
          <a:p>
            <a:pPr>
              <a:defRPr/>
            </a:pPr>
            <a:fld id="{279F65BF-7B7D-455B-A774-0B97FA0ECC24}" type="slidenum">
              <a:rPr lang="en-GB" smtClean="0"/>
              <a:pPr>
                <a:defRPr/>
              </a:pPr>
              <a:t>14</a:t>
            </a:fld>
            <a:endParaRPr lang="en-GB"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8413" y="684213"/>
            <a:ext cx="4392612" cy="3294062"/>
          </a:xfrm>
        </p:spPr>
      </p:sp>
      <p:sp>
        <p:nvSpPr>
          <p:cNvPr id="3" name="Notes Placeholder 2"/>
          <p:cNvSpPr>
            <a:spLocks noGrp="1"/>
          </p:cNvSpPr>
          <p:nvPr>
            <p:ph type="body" idx="1"/>
          </p:nvPr>
        </p:nvSpPr>
        <p:spPr/>
        <p:txBody>
          <a:bodyPr>
            <a:normAutofit/>
          </a:bodyPr>
          <a:lstStyle/>
          <a:p>
            <a:r>
              <a:rPr lang="en-GB" dirty="0" smtClean="0"/>
              <a:t>In the UK, as in other countries, the change in the rate of lending for home purchase correlates closely with the change in the rate of home price inflation. Here, an attempt is made to show the rate of change of the net flow of funds into and out of the home finance market. To do this, the amount of net lending into the housing market is first calculated for each year. Net lending is the amount of new loans made to bank customers less repayments of existing loans to banks. The figure for net lending is then adjusted by the amount of interest charged on outstanding housing loans for the year. The resulting figure is the net flow of funds into or out of the housing market. The change in this net flow of funds is compared to the change in house prices in the above graph. </a:t>
            </a:r>
          </a:p>
        </p:txBody>
      </p:sp>
      <p:sp>
        <p:nvSpPr>
          <p:cNvPr id="4" name="Slide Number Placeholder 3"/>
          <p:cNvSpPr>
            <a:spLocks noGrp="1"/>
          </p:cNvSpPr>
          <p:nvPr>
            <p:ph type="sldNum" sz="quarter" idx="10"/>
          </p:nvPr>
        </p:nvSpPr>
        <p:spPr/>
        <p:txBody>
          <a:bodyPr/>
          <a:lstStyle/>
          <a:p>
            <a:pPr>
              <a:defRPr/>
            </a:pPr>
            <a:fld id="{279F65BF-7B7D-455B-A774-0B97FA0ECC24}" type="slidenum">
              <a:rPr lang="en-GB" smtClean="0"/>
              <a:pPr>
                <a:defRPr/>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xfrm>
            <a:off x="1268413" y="684213"/>
            <a:ext cx="4392612" cy="3294062"/>
          </a:xfrm>
          <a:ln/>
        </p:spPr>
      </p:sp>
      <p:sp>
        <p:nvSpPr>
          <p:cNvPr id="33795" name="Notes Placeholder 2"/>
          <p:cNvSpPr>
            <a:spLocks noGrp="1"/>
          </p:cNvSpPr>
          <p:nvPr>
            <p:ph type="body" idx="1"/>
          </p:nvPr>
        </p:nvSpPr>
        <p:spPr>
          <a:noFill/>
          <a:ln/>
        </p:spPr>
        <p:txBody>
          <a:bodyPr/>
          <a:lstStyle/>
          <a:p>
            <a:r>
              <a:rPr lang="en-GB" dirty="0" smtClean="0"/>
              <a:t>The above steps are proposed as key elements in the transition from fractional reserve banking to 100% reserve banking. The transition offers a quick win to government since it allows repayment of a substantial portion of government domestic debt at no cost. </a:t>
            </a:r>
          </a:p>
          <a:p>
            <a:r>
              <a:rPr lang="en-GB" dirty="0" smtClean="0"/>
              <a:t>The premise of the reform is that if the commercial banking system can create money and lend it at interest, then the government has at least an equal right to create money and lend it at 0% interest. In this reform, the government creates sufficient money to repay the government debts that are held by the banking system. The money thus created by the state is thereafter held by the banks as reserves against their existing deposits. The government will require that the banks hold these increased reserves by raising the statutory reserve ratio. </a:t>
            </a:r>
          </a:p>
          <a:p>
            <a:r>
              <a:rPr lang="en-GB" dirty="0" smtClean="0"/>
              <a:t>An independent institution could be created to monitor money creation by the state, and restrict it to agreed amounts. Or, the monetary base could be converted to a commodity such as gold, thus removing the right to create money from both private and public institutions.</a:t>
            </a:r>
          </a:p>
          <a:p>
            <a:r>
              <a:rPr lang="en-GB" dirty="0" smtClean="0"/>
              <a:t>A state institution that lends interest-free will be established at the outset to assist private and public sector borrowers during the transition phase. Commercial organisations may be unwilling or unable to lend during this phase, and such an institution will therefore act as a safeguard against economic instability while the above reforms are taking place.</a:t>
            </a:r>
          </a:p>
        </p:txBody>
      </p:sp>
      <p:sp>
        <p:nvSpPr>
          <p:cNvPr id="33796" name="Slide Number Placeholder 3"/>
          <p:cNvSpPr>
            <a:spLocks noGrp="1"/>
          </p:cNvSpPr>
          <p:nvPr>
            <p:ph type="sldNum" sz="quarter" idx="5"/>
          </p:nvPr>
        </p:nvSpPr>
        <p:spPr>
          <a:noFill/>
        </p:spPr>
        <p:txBody>
          <a:bodyPr/>
          <a:lstStyle/>
          <a:p>
            <a:fld id="{660833D4-EF49-4662-911F-04CEFD9072CE}" type="slidenum">
              <a:rPr lang="en-US" smtClean="0"/>
              <a:pPr/>
              <a:t>16</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268413" y="684213"/>
            <a:ext cx="4392612" cy="3294062"/>
          </a:xfrm>
          <a:ln/>
        </p:spPr>
      </p:sp>
      <p:sp>
        <p:nvSpPr>
          <p:cNvPr id="32771" name="Notes Placeholder 2"/>
          <p:cNvSpPr>
            <a:spLocks noGrp="1"/>
          </p:cNvSpPr>
          <p:nvPr>
            <p:ph type="body" idx="1"/>
          </p:nvPr>
        </p:nvSpPr>
        <p:spPr>
          <a:noFill/>
          <a:ln/>
        </p:spPr>
        <p:txBody>
          <a:bodyPr/>
          <a:lstStyle/>
          <a:p>
            <a:r>
              <a:rPr lang="en-US" dirty="0" smtClean="0"/>
              <a:t>The “Existing” column shows the banking sector balance sheet under the present fractional reserve system. The banking sector has made loans to both government and private enterprises, and these loans are the major part of banks assets. The remaining asset is cash. Here the cash reserve ratio is 10%.  </a:t>
            </a:r>
          </a:p>
          <a:p>
            <a:r>
              <a:rPr lang="en-US" dirty="0" smtClean="0"/>
              <a:t>The “Reform 1” column shows that the government has created 50 of money and used this to buy back the public debts held by the banks. The banks now have a 60% cash reserve ratio and are no longer earning interest from the government.</a:t>
            </a:r>
          </a:p>
          <a:p>
            <a:r>
              <a:rPr lang="en-US" dirty="0" smtClean="0"/>
              <a:t>The “Reform 2” column shows that the private sector debts have been removed from the balance sheet. These have been transferred to investment institutions which offer profit and loss sharing finance to the private sector. From now on the banking sector operates current accounts only, including payment transmission services. It may charge for such services. It is a 100% reserve banking system and can no longer create money.</a:t>
            </a:r>
          </a:p>
        </p:txBody>
      </p:sp>
      <p:sp>
        <p:nvSpPr>
          <p:cNvPr id="32772" name="Slide Number Placeholder 3"/>
          <p:cNvSpPr>
            <a:spLocks noGrp="1"/>
          </p:cNvSpPr>
          <p:nvPr>
            <p:ph type="sldNum" sz="quarter" idx="5"/>
          </p:nvPr>
        </p:nvSpPr>
        <p:spPr>
          <a:noFill/>
        </p:spPr>
        <p:txBody>
          <a:bodyPr/>
          <a:lstStyle/>
          <a:p>
            <a:fld id="{81B86BB5-05BD-4BB7-83DB-49EFF418A2D3}" type="slidenum">
              <a:rPr lang="en-US" smtClean="0"/>
              <a:pPr/>
              <a:t>17</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AC320-8894-4DE4-B98F-6E4433D93698}" type="slidenum">
              <a:rPr lang="en-GB"/>
              <a:pPr/>
              <a:t>18</a:t>
            </a:fld>
            <a:endParaRPr lang="en-GB" dirty="0"/>
          </a:p>
        </p:txBody>
      </p:sp>
      <p:sp>
        <p:nvSpPr>
          <p:cNvPr id="40962" name="Rectangle 2"/>
          <p:cNvSpPr>
            <a:spLocks noGrp="1" noRot="1" noChangeAspect="1" noChangeArrowheads="1" noTextEdit="1"/>
          </p:cNvSpPr>
          <p:nvPr>
            <p:ph type="sldImg"/>
          </p:nvPr>
        </p:nvSpPr>
        <p:spPr>
          <a:xfrm>
            <a:off x="1268413" y="684213"/>
            <a:ext cx="4392612" cy="3294062"/>
          </a:xfrm>
          <a:ln/>
        </p:spPr>
      </p:sp>
      <p:sp>
        <p:nvSpPr>
          <p:cNvPr id="40963" name="Rectangle 3"/>
          <p:cNvSpPr>
            <a:spLocks noGrp="1" noChangeArrowheads="1"/>
          </p:cNvSpPr>
          <p:nvPr>
            <p:ph type="body" idx="1"/>
          </p:nvPr>
        </p:nvSpPr>
        <p:spPr>
          <a:xfrm>
            <a:off x="1143000" y="4343400"/>
            <a:ext cx="4572000" cy="4343400"/>
          </a:xfrm>
        </p:spPr>
        <p:txBody>
          <a:bodyPr/>
          <a:lstStyle/>
          <a:p>
            <a:r>
              <a:rPr lang="en-GB" dirty="0" smtClean="0"/>
              <a:t>The new institutional framework now looks as shown above. </a:t>
            </a:r>
          </a:p>
          <a:p>
            <a:r>
              <a:rPr lang="en-GB" dirty="0" smtClean="0"/>
              <a:t>Current accounts have been separated from investment accounts, so that investors wishing to earn a return must hold their savings in investment accounts from which withdrawal will only be possible if the investing institution is sufficiently liquid. Current accounts operate as safety deposits under the contract of bailment, hence banks will not be permitted to lend or otherwise invest amounts  deposited in current accounts.</a:t>
            </a:r>
          </a:p>
          <a:p>
            <a:r>
              <a:rPr lang="en-GB" dirty="0" smtClean="0"/>
              <a:t>Notice that there is a public sector monetary trust acting as an independent organ of state to oversee money creation according to agreed and transparent rules. In a commodity money system, this institution would act mostly as an auditor of commodity money quality standards, and ensure adherence to the statutory requirements acting upon monetary institutions.</a:t>
            </a:r>
          </a:p>
          <a:p>
            <a:r>
              <a:rPr lang="en-GB" dirty="0" smtClean="0"/>
              <a:t>A welfare trust is also proposed to assist in a variety of functions which are deemed to be of benefit to the wider society. These might include the guaranteeing of trade credits between sellers and their customers in the retail sector. For example, instead of borrowing money from a bank in order to buy a washing machine, a customer could pay instalments directly to the seller and these instalments would be guaranteed by the welfare trust. In this way, the financing of consumer goods purchases could continue largely unaffected by the likely reduction in availability of financing from the banking sector. The welfare trust might also encourage and develop the gift economy, by means of financial support and other assistance to new businesses and younger entrepreneurs at critical phases in their development.</a:t>
            </a:r>
          </a:p>
          <a:p>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xfrm>
            <a:off x="1268413" y="684213"/>
            <a:ext cx="4392612" cy="3294062"/>
          </a:xfrm>
          <a:ln/>
        </p:spPr>
      </p:sp>
      <p:sp>
        <p:nvSpPr>
          <p:cNvPr id="41987" name="Notes Placeholder 2"/>
          <p:cNvSpPr>
            <a:spLocks noGrp="1"/>
          </p:cNvSpPr>
          <p:nvPr>
            <p:ph type="body" idx="1"/>
          </p:nvPr>
        </p:nvSpPr>
        <p:spPr>
          <a:noFill/>
          <a:ln/>
        </p:spPr>
        <p:txBody>
          <a:bodyPr/>
          <a:lstStyle/>
          <a:p>
            <a:r>
              <a:rPr lang="en-US" dirty="0" smtClean="0"/>
              <a:t>Some economists have argued that the use of gold (or commodity money generally) is inefficient, but the cost of rectifying the banking crisis in south Korea was greater than the annual output of the entire global gold mining industry! We should look seriously at the costs and benefits of a commodity money system, and we should compare these costs to what is presently being paid in rescuing the existing monetary system.</a:t>
            </a:r>
          </a:p>
        </p:txBody>
      </p:sp>
      <p:sp>
        <p:nvSpPr>
          <p:cNvPr id="41988" name="Slide Number Placeholder 3"/>
          <p:cNvSpPr>
            <a:spLocks noGrp="1"/>
          </p:cNvSpPr>
          <p:nvPr>
            <p:ph type="sldNum" sz="quarter" idx="5"/>
          </p:nvPr>
        </p:nvSpPr>
        <p:spPr>
          <a:noFill/>
        </p:spPr>
        <p:txBody>
          <a:bodyPr/>
          <a:lstStyle/>
          <a:p>
            <a:fld id="{EF4A9AA3-1111-418D-93FE-F83439A706DA}"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68413" y="684213"/>
            <a:ext cx="4392612" cy="3294062"/>
          </a:xfrm>
        </p:spPr>
      </p:sp>
      <p:sp>
        <p:nvSpPr>
          <p:cNvPr id="3" name="Notes Placeholder 2"/>
          <p:cNvSpPr>
            <a:spLocks noGrp="1"/>
          </p:cNvSpPr>
          <p:nvPr>
            <p:ph type="body" idx="1"/>
          </p:nvPr>
        </p:nvSpPr>
        <p:spPr/>
        <p:txBody>
          <a:bodyPr>
            <a:normAutofit/>
          </a:bodyPr>
          <a:lstStyle/>
          <a:p>
            <a:pPr>
              <a:spcBef>
                <a:spcPct val="0"/>
              </a:spcBef>
            </a:pPr>
            <a:r>
              <a:rPr lang="en-US" dirty="0" smtClean="0"/>
              <a:t>When designing economic and social policies we first need to define our purpose. Is it profit maximization? What about the maximization of happiness, social stability, or environmental sustainability? Muslims don’t worship money, so why should we make it our purpose? </a:t>
            </a:r>
          </a:p>
          <a:p>
            <a:pPr>
              <a:spcBef>
                <a:spcPct val="0"/>
              </a:spcBef>
            </a:pPr>
            <a:endParaRPr lang="en-US" dirty="0" smtClean="0"/>
          </a:p>
          <a:p>
            <a:pPr>
              <a:spcBef>
                <a:spcPct val="0"/>
              </a:spcBef>
            </a:pPr>
            <a:r>
              <a:rPr lang="en-US" dirty="0" smtClean="0"/>
              <a:t>If money is not our purpose, can it be the right measure of success? Is GDP the correct measure of success of a country? Is profit the correct measure of success of a nation? Is wealth the correct measure of success of a person? In Islam, good deeds and piety are the only currency on the Day of Judgment. Choose the wrong metric, and one can easily adopt the wrong policies.</a:t>
            </a:r>
          </a:p>
          <a:p>
            <a:pPr>
              <a:spcBef>
                <a:spcPct val="0"/>
              </a:spcBef>
            </a:pPr>
            <a:endParaRPr lang="en-US" dirty="0" smtClean="0"/>
          </a:p>
          <a:p>
            <a:pPr>
              <a:spcBef>
                <a:spcPct val="0"/>
              </a:spcBef>
            </a:pPr>
            <a:r>
              <a:rPr lang="en-US" dirty="0" smtClean="0"/>
              <a:t>Are we accountable to the financial regulator or to God? Is the financial regulator all-seeing? Doesn’t a belief in an all-seeing God change human </a:t>
            </a:r>
            <a:r>
              <a:rPr lang="en-US" dirty="0" err="1" smtClean="0"/>
              <a:t>behaviour</a:t>
            </a:r>
            <a:r>
              <a:rPr lang="en-US" dirty="0" smtClean="0"/>
              <a:t>? Do we place too much emphasis on academic performance when recruiting? Have our human resources departments assumed that people with good university grades are also good at being ethical? The heart is the steering wheel, and the brain is the engine. A powerful engine with a malfunctioning steering wheel can cause major disasters. The recent financial crisis is one such  disaster.</a:t>
            </a:r>
          </a:p>
          <a:p>
            <a:pPr>
              <a:spcBef>
                <a:spcPct val="0"/>
              </a:spcBef>
            </a:pPr>
            <a:endParaRPr lang="en-US" dirty="0" smtClean="0"/>
          </a:p>
          <a:p>
            <a:pPr>
              <a:spcBef>
                <a:spcPct val="0"/>
              </a:spcBef>
            </a:pPr>
            <a:r>
              <a:rPr lang="en-US" dirty="0" smtClean="0"/>
              <a:t>More external rules are not the answer to our financial crisis. The banks and other financial institutions, along with their lawyers and lobbyists, will most likely find a way around the new rules if they are not ethically aligned to them. What is needed is more internal regulation. We need better human governance. Corporate governance misses the point. Corporations are staffed by human beings. We need to promote new education and recruitment processes that give more focus to ethics, morality, and most of all, purpose.</a:t>
            </a:r>
          </a:p>
          <a:p>
            <a:pPr>
              <a:spcBef>
                <a:spcPct val="0"/>
              </a:spcBef>
            </a:pPr>
            <a:endParaRPr lang="en-US" dirty="0" smtClean="0"/>
          </a:p>
        </p:txBody>
      </p:sp>
      <p:sp>
        <p:nvSpPr>
          <p:cNvPr id="4" name="Slide Number Placeholder 3"/>
          <p:cNvSpPr>
            <a:spLocks noGrp="1"/>
          </p:cNvSpPr>
          <p:nvPr>
            <p:ph type="sldNum" sz="quarter" idx="10"/>
          </p:nvPr>
        </p:nvSpPr>
        <p:spPr/>
        <p:txBody>
          <a:bodyPr/>
          <a:lstStyle/>
          <a:p>
            <a:pPr>
              <a:defRPr/>
            </a:pPr>
            <a:fld id="{87627F98-D4B6-4FAA-B775-F2747BA3AE70}"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xfrm>
            <a:off x="1268413" y="684213"/>
            <a:ext cx="4392612" cy="3294062"/>
          </a:xfrm>
          <a:ln/>
        </p:spPr>
      </p:sp>
      <p:sp>
        <p:nvSpPr>
          <p:cNvPr id="261123" name="Notes Placeholder 2"/>
          <p:cNvSpPr>
            <a:spLocks noGrp="1"/>
          </p:cNvSpPr>
          <p:nvPr>
            <p:ph type="body" idx="1"/>
          </p:nvPr>
        </p:nvSpPr>
        <p:spPr>
          <a:noFill/>
          <a:ln/>
        </p:spPr>
        <p:txBody>
          <a:bodyPr/>
          <a:lstStyle/>
          <a:p>
            <a:r>
              <a:rPr lang="en-US" sz="1100" dirty="0" smtClean="0"/>
              <a:t>Two methods of enrichment are wealth creation and wealth transfer. These are motivated either by personal worldly gain (for example, to make oneself richer or more powerful) or by something other than this (for example, a reward in the afterlife). The above table shows the intersection of these two types of motivation and the two ways of acquiring wealth. </a:t>
            </a:r>
            <a:r>
              <a:rPr lang="en-US" dirty="0" smtClean="0"/>
              <a:t>Islam generally permits everything shown here except wealth transfer for personal worldly gain. </a:t>
            </a:r>
            <a:r>
              <a:rPr lang="en-US" sz="1100" dirty="0" smtClean="0"/>
              <a:t>The manufacture of something in return for a wage is an example of wealth creation for personal worldly gain and is permitted, while </a:t>
            </a:r>
            <a:r>
              <a:rPr lang="en-US" dirty="0" smtClean="0"/>
              <a:t>theft involves the transfer of wealth from the victim for the benefit of the thief and is prohibited. The more a society engages in this kind of activity, the lower its quality of life will be. </a:t>
            </a:r>
            <a:endParaRPr lang="en-US" sz="1100" dirty="0" smtClean="0"/>
          </a:p>
          <a:p>
            <a:r>
              <a:rPr lang="en-US" sz="1100" dirty="0" smtClean="0"/>
              <a:t>Wealth creation is essential in order to satisfy the needs of society (for example, roads must be repaired and food must be produced). Wealth creation not for personal gain is an essential component of overall wealth creation and government policy should aim to support it. Educating one’s children at home is a form of wealth creation which parents often undertake for little or no personal reward, and it is essential for the moral and productive capacity of society. If mothers are forced to work to supplement household income, an increase in employment income will appear in GDP statistics, but the loss of wealth creation from home education will not be measured. Likewise, the gift economy has played a historically important part in meeting the needs of Muslim society but is today only a small part of economic activity. Institutions that promote and apply </a:t>
            </a:r>
            <a:r>
              <a:rPr lang="en-US" sz="1100" dirty="0" err="1" smtClean="0"/>
              <a:t>zakah</a:t>
            </a:r>
            <a:r>
              <a:rPr lang="en-US" sz="1100" dirty="0" smtClean="0"/>
              <a:t>, </a:t>
            </a:r>
            <a:r>
              <a:rPr lang="en-US" sz="1100" dirty="0" err="1" smtClean="0"/>
              <a:t>waqf</a:t>
            </a:r>
            <a:r>
              <a:rPr lang="en-US" sz="1100" dirty="0" smtClean="0"/>
              <a:t> and other forms of </a:t>
            </a:r>
            <a:r>
              <a:rPr lang="en-US" sz="1100" dirty="0" err="1" smtClean="0"/>
              <a:t>sadaqah</a:t>
            </a:r>
            <a:r>
              <a:rPr lang="en-US" sz="1100" dirty="0" smtClean="0"/>
              <a:t>, should be supported so that they can play a part in providing the essential infrastructure of Muslim society. Projects financed from charitable  sources experience a small fraction of the financing cost of projects financed from commercial sources.</a:t>
            </a:r>
          </a:p>
          <a:p>
            <a:r>
              <a:rPr lang="en-US" sz="1100" dirty="0" smtClean="0"/>
              <a:t>In modern times, usury and debasement are two of the most powerful forces of wealth transfer for personal gain. Their acceptance by society has substantially affected the institutional structure of the economy. For example, the widespread presence of commercial banks is a consequence of the acceptance of usury and debasement of the money supply.</a:t>
            </a:r>
          </a:p>
        </p:txBody>
      </p:sp>
      <p:sp>
        <p:nvSpPr>
          <p:cNvPr id="261124" name="Slide Number Placeholder 3"/>
          <p:cNvSpPr>
            <a:spLocks noGrp="1"/>
          </p:cNvSpPr>
          <p:nvPr>
            <p:ph type="sldNum" sz="quarter" idx="5"/>
          </p:nvPr>
        </p:nvSpPr>
        <p:spPr>
          <a:noFill/>
        </p:spPr>
        <p:txBody>
          <a:bodyPr/>
          <a:lstStyle/>
          <a:p>
            <a:fld id="{85733610-96C9-471D-BF96-AF36939A1806}" type="slidenum">
              <a:rPr lang="en-GB" smtClean="0">
                <a:latin typeface="Times New Roman" pitchFamily="18" charset="0"/>
                <a:cs typeface="Times New Roman" pitchFamily="18" charset="0"/>
              </a:rPr>
              <a:pPr/>
              <a:t>3</a:t>
            </a:fld>
            <a:endParaRPr lang="en-GB" dirty="0" smtClean="0">
              <a:latin typeface="Times New Roman" pitchFamily="18" charset="0"/>
              <a:cs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268413" y="684213"/>
            <a:ext cx="4392612" cy="3294062"/>
          </a:xfrm>
          <a:ln/>
        </p:spPr>
      </p:sp>
      <p:sp>
        <p:nvSpPr>
          <p:cNvPr id="28675" name="Notes Placeholder 2"/>
          <p:cNvSpPr>
            <a:spLocks noGrp="1"/>
          </p:cNvSpPr>
          <p:nvPr>
            <p:ph type="body" idx="1"/>
          </p:nvPr>
        </p:nvSpPr>
        <p:spPr>
          <a:noFill/>
          <a:ln/>
        </p:spPr>
        <p:txBody>
          <a:bodyPr/>
          <a:lstStyle/>
          <a:p>
            <a:r>
              <a:rPr lang="en-GB" sz="1100" dirty="0" smtClean="0"/>
              <a:t>Standard discounted cash flow (</a:t>
            </a:r>
            <a:r>
              <a:rPr lang="en-GB" sz="1100" dirty="0" err="1" smtClean="0"/>
              <a:t>DCF</a:t>
            </a:r>
            <a:r>
              <a:rPr lang="en-GB" sz="1100" dirty="0" smtClean="0"/>
              <a:t>) analysis incentivises the farmer to desertify his land (here the high intensity option is chosen). Any tool that produces such a result must have something wrong with it. It is the common use of interest-based debt financing that makes </a:t>
            </a:r>
            <a:r>
              <a:rPr lang="en-GB" sz="1100" dirty="0" err="1" smtClean="0"/>
              <a:t>DCF</a:t>
            </a:r>
            <a:r>
              <a:rPr lang="en-GB" sz="1100" dirty="0" smtClean="0"/>
              <a:t> analysis so widespread. The fact that Islamic banks use fixed rate debt financing so heavily in their product range, suggests that Islamic banking is creating equally unsustainable trends within the economy.</a:t>
            </a:r>
          </a:p>
          <a:p>
            <a:r>
              <a:rPr lang="en-GB" sz="1100" dirty="0" smtClean="0"/>
              <a:t>In a financial system based upon profit sharing, a financial rate of return is not imposed upon a project, but rather the project determines the financial rate of return. Profit-sharing will relieve much of the pressure for unsustainable  forms of business activity.</a:t>
            </a:r>
          </a:p>
          <a:p>
            <a:r>
              <a:rPr lang="en-GB" sz="1100" dirty="0" smtClean="0"/>
              <a:t>Since interest-based loans are often made on the basis of collateral (wealthy borrowers have assets which the bank can repossess in the event of project failure) the interest-based system tends  to advance capital to people and organisations who are already rich. This is a force for increasing wealth inequality. </a:t>
            </a:r>
          </a:p>
          <a:p>
            <a:r>
              <a:rPr lang="en-GB" sz="1100" dirty="0" smtClean="0"/>
              <a:t>In profit sharing finance, the return to the investor can only be generated from the performance of the project, not from the repossession of collateral. Since poorer people and organisations are capable of offering profitable opportunities, they will have a better chance of attracting capital under the profit-sharing system. And since profit sharing finance tends to be allocated towards profitable projects, rather than towards well collateralised projects, the quality of resource allocation is likely to improve.</a:t>
            </a:r>
          </a:p>
        </p:txBody>
      </p:sp>
      <p:sp>
        <p:nvSpPr>
          <p:cNvPr id="28676" name="Slide Number Placeholder 3"/>
          <p:cNvSpPr>
            <a:spLocks noGrp="1"/>
          </p:cNvSpPr>
          <p:nvPr>
            <p:ph type="sldNum" sz="quarter" idx="5"/>
          </p:nvPr>
        </p:nvSpPr>
        <p:spPr>
          <a:noFill/>
        </p:spPr>
        <p:txBody>
          <a:bodyPr/>
          <a:lstStyle/>
          <a:p>
            <a:fld id="{24BCB2CB-63E0-4F0F-A3BF-B1955ACF441A}" type="slidenum">
              <a:rPr lang="en-US" smtClean="0"/>
              <a:pPr/>
              <a:t>4</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p:spPr>
        <p:txBody>
          <a:bodyPr/>
          <a:lstStyle/>
          <a:p>
            <a:r>
              <a:rPr lang="en-US" sz="1100" dirty="0" smtClean="0"/>
              <a:t>Interest is a cost to the production process. A  £100,000 mortgage at 7% over 20 years requires repayment of more than £200,000. Hence, in order to purchase a house worth £100,000 one has to spend £200,000, or reduce the quality of the house so that it becomes more affordable. When one includes the dividends paid to the shareholders of the construction company, then to buy each £1 worth of house can require a total expenditure of over £4. </a:t>
            </a:r>
          </a:p>
          <a:p>
            <a:r>
              <a:rPr lang="en-US" sz="1100" dirty="0" smtClean="0"/>
              <a:t>Can we not find a way of increasing the proportion of the total cost which goes towards infrastructure, and reducing the proportion which goes towards the financial sector? Is finance the servant of industry, or is industry the servant of finance? Is finance the oil in the engine of industry, or a tax that prevents it from functioning properly?</a:t>
            </a:r>
          </a:p>
          <a:p>
            <a:r>
              <a:rPr lang="en-US" sz="1100" dirty="0" smtClean="0"/>
              <a:t>Above are homes built of corrugated plastic in south London, 2010. Usury cheapens everything. The London that is seen on tourist postcards was not built using bank loans.</a:t>
            </a:r>
          </a:p>
          <a:p>
            <a:endParaRPr lang="en-US" sz="1100" dirty="0" smtClean="0"/>
          </a:p>
        </p:txBody>
      </p:sp>
      <p:sp>
        <p:nvSpPr>
          <p:cNvPr id="38916" name="Slide Number Placeholder 3"/>
          <p:cNvSpPr>
            <a:spLocks noGrp="1"/>
          </p:cNvSpPr>
          <p:nvPr>
            <p:ph type="sldNum" sz="quarter" idx="5"/>
          </p:nvPr>
        </p:nvSpPr>
        <p:spPr>
          <a:noFill/>
        </p:spPr>
        <p:txBody>
          <a:bodyPr/>
          <a:lstStyle/>
          <a:p>
            <a:fld id="{95D20930-5E06-4574-A289-38198D240948}" type="slidenum">
              <a:rPr lang="en-US" smtClean="0"/>
              <a:pPr/>
              <a:t>5</a:t>
            </a:fld>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Image Placeholder 1"/>
          <p:cNvSpPr>
            <a:spLocks noGrp="1" noRot="1" noChangeAspect="1" noTextEdit="1"/>
          </p:cNvSpPr>
          <p:nvPr>
            <p:ph type="sldImg"/>
          </p:nvPr>
        </p:nvSpPr>
        <p:spPr>
          <a:ln/>
        </p:spPr>
      </p:sp>
      <p:sp>
        <p:nvSpPr>
          <p:cNvPr id="338947" name="Notes Placeholder 2"/>
          <p:cNvSpPr>
            <a:spLocks noGrp="1"/>
          </p:cNvSpPr>
          <p:nvPr>
            <p:ph type="body" idx="1"/>
          </p:nvPr>
        </p:nvSpPr>
        <p:spPr>
          <a:noFill/>
          <a:ln/>
        </p:spPr>
        <p:txBody>
          <a:bodyPr/>
          <a:lstStyle/>
          <a:p>
            <a:r>
              <a:rPr lang="en-GB" sz="1100" dirty="0" smtClean="0"/>
              <a:t>This is Lakeside shopping centre outside London. It is a monopoly masquerading as a market. Most of the shops in this photograph (BHS, Miss Selfridge. Top Man, Top Shop, Wallis, Dorothy Perkins) are owned by one corporate group. </a:t>
            </a:r>
          </a:p>
          <a:p>
            <a:r>
              <a:rPr lang="en-GB" sz="1100" dirty="0" smtClean="0"/>
              <a:t>This position is typically achieved through leverage (borrow at x% interest, invest at x + y % return on assets).  Under this system, the incentive is for businesses to grow large, because every extra unit of money borrowed produces an extra unit of net profit. Leverage becomes much more common where the banking system is capable of expanding money supply using the fractional reserve system.</a:t>
            </a:r>
          </a:p>
          <a:p>
            <a:r>
              <a:rPr lang="en-GB" sz="1100" dirty="0" smtClean="0"/>
              <a:t>If the banking system favours any one group of businessmen (for whatever reason)  it can empower this group over others by making capital available to it. If this occurs early in the economic cycle, the favoured group can buy up assets and opportunities at low prices. The banking sector will naturally tend to favour groups who support its political objectives.</a:t>
            </a:r>
          </a:p>
          <a:p>
            <a:r>
              <a:rPr lang="en-GB" sz="1100" dirty="0" smtClean="0"/>
              <a:t>These political aspects combine with the commercial logic of leverage to increase business concentration. </a:t>
            </a:r>
            <a:r>
              <a:rPr lang="en-GB" dirty="0" smtClean="0"/>
              <a:t>A</a:t>
            </a:r>
            <a:r>
              <a:rPr lang="en-GB" sz="1100" dirty="0" smtClean="0"/>
              <a:t> few very large firms have begun to dominate economic activity. Owner managers are declining in number, and low wage employees have become commonplace. Banks and corporate shareholders tend to benefit from this framework of business and finance. Social cohesion, competition, product quality, and the built environment tend to suffer.</a:t>
            </a:r>
          </a:p>
        </p:txBody>
      </p:sp>
      <p:sp>
        <p:nvSpPr>
          <p:cNvPr id="338948" name="Slide Number Placeholder 3"/>
          <p:cNvSpPr>
            <a:spLocks noGrp="1"/>
          </p:cNvSpPr>
          <p:nvPr>
            <p:ph type="sldNum" sz="quarter" idx="5"/>
          </p:nvPr>
        </p:nvSpPr>
        <p:spPr>
          <a:noFill/>
        </p:spPr>
        <p:txBody>
          <a:bodyPr/>
          <a:lstStyle/>
          <a:p>
            <a:fld id="{27C74227-EEAA-45AA-8356-062E99BD5D09}" type="slidenum">
              <a:rPr lang="en-US" smtClean="0">
                <a:latin typeface="Times New Roman" pitchFamily="18" charset="0"/>
                <a:cs typeface="Times New Roman" pitchFamily="18" charset="0"/>
              </a:rPr>
              <a:pPr/>
              <a:t>6</a:t>
            </a:fld>
            <a:endParaRPr lang="en-US" dirty="0" smtClean="0">
              <a:latin typeface="Times New Roman" pitchFamily="18" charset="0"/>
              <a:cs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268413" y="684213"/>
            <a:ext cx="4392612" cy="3294062"/>
          </a:xfrm>
          <a:ln/>
        </p:spPr>
      </p:sp>
      <p:sp>
        <p:nvSpPr>
          <p:cNvPr id="10243" name="Notes Placeholder 2"/>
          <p:cNvSpPr>
            <a:spLocks noGrp="1"/>
          </p:cNvSpPr>
          <p:nvPr>
            <p:ph type="body" idx="1"/>
          </p:nvPr>
        </p:nvSpPr>
        <p:spPr>
          <a:noFill/>
          <a:ln/>
        </p:spPr>
        <p:txBody>
          <a:bodyPr/>
          <a:lstStyle/>
          <a:p>
            <a:r>
              <a:rPr lang="en-GB" sz="1100" dirty="0" smtClean="0"/>
              <a:t>Home finance can be arranged without debt or interest. Here there is a partnership in ownership between the finance company and the home buyer. There is no debt. The home value can fall to £0 and the finance company will therefore own 80% of £0. There will be no negative equity for the homeowner. </a:t>
            </a:r>
          </a:p>
          <a:p>
            <a:r>
              <a:rPr lang="en-GB" sz="1100" dirty="0" smtClean="0"/>
              <a:t>Over time, the homeowner can buy the share of the finance company at market value and become 100% owner. Meantime, he rents the portion that he does not own until the end of the contract. At this point the home is either owned 100% by the homeowner, or it is sold on the open market and the proceeds are distributed according to the ownership shares. </a:t>
            </a:r>
          </a:p>
          <a:p>
            <a:r>
              <a:rPr lang="en-GB" sz="1100" dirty="0" smtClean="0"/>
              <a:t>This model has been implemented in the United Kingdom.</a:t>
            </a:r>
          </a:p>
          <a:p>
            <a:endParaRPr lang="en-GB" sz="1100" dirty="0" smtClean="0"/>
          </a:p>
        </p:txBody>
      </p:sp>
      <p:sp>
        <p:nvSpPr>
          <p:cNvPr id="10244" name="Slide Number Placeholder 3"/>
          <p:cNvSpPr>
            <a:spLocks noGrp="1"/>
          </p:cNvSpPr>
          <p:nvPr>
            <p:ph type="sldNum" sz="quarter" idx="5"/>
          </p:nvPr>
        </p:nvSpPr>
        <p:spPr>
          <a:noFill/>
        </p:spPr>
        <p:txBody>
          <a:bodyPr/>
          <a:lstStyle/>
          <a:p>
            <a:fld id="{F7CA4C68-1D61-4015-9939-EBECB310B93B}" type="slidenum">
              <a:rPr lang="en-GB" smtClean="0"/>
              <a:pPr/>
              <a:t>7</a:t>
            </a:fld>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AC320-8894-4DE4-B98F-6E4433D93698}" type="slidenum">
              <a:rPr lang="en-GB"/>
              <a:pPr/>
              <a:t>8</a:t>
            </a:fld>
            <a:endParaRPr lang="en-GB" dirty="0"/>
          </a:p>
        </p:txBody>
      </p:sp>
      <p:sp>
        <p:nvSpPr>
          <p:cNvPr id="40962" name="Rectangle 2"/>
          <p:cNvSpPr>
            <a:spLocks noGrp="1" noRot="1" noChangeAspect="1" noChangeArrowheads="1" noTextEdit="1"/>
          </p:cNvSpPr>
          <p:nvPr>
            <p:ph type="sldImg"/>
          </p:nvPr>
        </p:nvSpPr>
        <p:spPr>
          <a:xfrm>
            <a:off x="1268413" y="684213"/>
            <a:ext cx="4392612" cy="3294062"/>
          </a:xfrm>
          <a:ln/>
        </p:spPr>
      </p:sp>
      <p:sp>
        <p:nvSpPr>
          <p:cNvPr id="40963" name="Rectangle 3"/>
          <p:cNvSpPr>
            <a:spLocks noGrp="1" noChangeArrowheads="1"/>
          </p:cNvSpPr>
          <p:nvPr>
            <p:ph type="body" idx="1"/>
          </p:nvPr>
        </p:nvSpPr>
        <p:spPr>
          <a:xfrm>
            <a:off x="1143000" y="4343400"/>
            <a:ext cx="4572000" cy="4343400"/>
          </a:xfrm>
        </p:spPr>
        <p:txBody>
          <a:bodyPr/>
          <a:lstStyle/>
          <a:p>
            <a:r>
              <a:rPr lang="en-GB" sz="1100" dirty="0" smtClean="0"/>
              <a:t>Investors buy </a:t>
            </a:r>
            <a:r>
              <a:rPr lang="en-GB" sz="1100" dirty="0" err="1" smtClean="0"/>
              <a:t>sukuk</a:t>
            </a:r>
            <a:r>
              <a:rPr lang="en-GB" sz="1100" dirty="0" smtClean="0"/>
              <a:t> in an </a:t>
            </a:r>
            <a:r>
              <a:rPr lang="en-GB" sz="1100" dirty="0" err="1" smtClean="0"/>
              <a:t>SPV</a:t>
            </a:r>
            <a:r>
              <a:rPr lang="en-GB" sz="1100" dirty="0" smtClean="0"/>
              <a:t> established to develop a build-operate-transfer toll-road. The </a:t>
            </a:r>
            <a:r>
              <a:rPr lang="en-GB" sz="1100" dirty="0" err="1" smtClean="0"/>
              <a:t>SPV</a:t>
            </a:r>
            <a:r>
              <a:rPr lang="en-GB" sz="1100" dirty="0" smtClean="0"/>
              <a:t> invests the funds into a turnkey toll-road construction project. An operator is appointed to manage the toll-road during the construction phase.  Road users pay tolls to the </a:t>
            </a:r>
            <a:r>
              <a:rPr lang="en-GB" sz="1100" dirty="0" err="1" smtClean="0"/>
              <a:t>SPV</a:t>
            </a:r>
            <a:r>
              <a:rPr lang="en-GB" sz="1100" dirty="0" smtClean="0"/>
              <a:t> and these are distributed to the </a:t>
            </a:r>
            <a:r>
              <a:rPr lang="en-GB" sz="1100" dirty="0" err="1" smtClean="0"/>
              <a:t>sukuk</a:t>
            </a:r>
            <a:r>
              <a:rPr lang="en-GB" sz="1100" dirty="0" smtClean="0"/>
              <a:t> holders. At the end of the concession period, the toll-road is transferred to the ownership of the state. </a:t>
            </a:r>
          </a:p>
          <a:p>
            <a:r>
              <a:rPr lang="en-GB" sz="1100" dirty="0" smtClean="0"/>
              <a:t>This financing technique genuinely shares risk and reward between the project stakeholders. Investment decisions are made on the basis of project viability, not collateral. Financing costs are determined by project performance, not a pre-defined rate of interest. This form of financing serves to remove conflicts of interest and improves resource allocation in the economy, since investors face the consequences of their own investment decisions.</a:t>
            </a:r>
          </a:p>
          <a:p>
            <a:r>
              <a:rPr lang="en-GB" sz="1100" dirty="0" smtClean="0"/>
              <a:t>The </a:t>
            </a:r>
            <a:r>
              <a:rPr lang="en-GB" sz="1100" dirty="0" err="1" smtClean="0"/>
              <a:t>sukuk</a:t>
            </a:r>
            <a:r>
              <a:rPr lang="en-GB" sz="1100" dirty="0" smtClean="0"/>
              <a:t> could be listed, and one or more banks could be appointed as market-makers. This will provide liquidity to investment institutions who hold the </a:t>
            </a:r>
            <a:r>
              <a:rPr lang="en-GB" sz="1100" dirty="0" err="1" smtClean="0"/>
              <a:t>sukuk</a:t>
            </a:r>
            <a:r>
              <a:rPr lang="en-GB" sz="1100" dirty="0" smtClean="0"/>
              <a:t> as part of their asset portfolio.</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AC320-8894-4DE4-B98F-6E4433D93698}" type="slidenum">
              <a:rPr lang="en-GB"/>
              <a:pPr/>
              <a:t>9</a:t>
            </a:fld>
            <a:endParaRPr lang="en-GB" dirty="0"/>
          </a:p>
        </p:txBody>
      </p:sp>
      <p:sp>
        <p:nvSpPr>
          <p:cNvPr id="40962" name="Rectangle 2"/>
          <p:cNvSpPr>
            <a:spLocks noGrp="1" noRot="1" noChangeAspect="1" noChangeArrowheads="1" noTextEdit="1"/>
          </p:cNvSpPr>
          <p:nvPr>
            <p:ph type="sldImg"/>
          </p:nvPr>
        </p:nvSpPr>
        <p:spPr>
          <a:xfrm>
            <a:off x="1268413" y="684213"/>
            <a:ext cx="4392612" cy="3294062"/>
          </a:xfrm>
          <a:ln/>
        </p:spPr>
      </p:sp>
      <p:sp>
        <p:nvSpPr>
          <p:cNvPr id="40963" name="Rectangle 3"/>
          <p:cNvSpPr>
            <a:spLocks noGrp="1" noChangeArrowheads="1"/>
          </p:cNvSpPr>
          <p:nvPr>
            <p:ph type="body" idx="1"/>
          </p:nvPr>
        </p:nvSpPr>
        <p:spPr>
          <a:xfrm>
            <a:off x="1143000" y="4343400"/>
            <a:ext cx="4572000" cy="4343400"/>
          </a:xfrm>
        </p:spPr>
        <p:txBody>
          <a:bodyPr/>
          <a:lstStyle/>
          <a:p>
            <a:r>
              <a:rPr lang="en-GB" dirty="0" smtClean="0"/>
              <a:t>With a few minor modifications, the toll-road financing model can be adapted to meet many other financing needs. Above is an operating lease in which residual value risk is taken by the </a:t>
            </a:r>
            <a:r>
              <a:rPr lang="en-GB" dirty="0" err="1" smtClean="0"/>
              <a:t>sukuk</a:t>
            </a:r>
            <a:r>
              <a:rPr lang="en-GB" dirty="0" smtClean="0"/>
              <a:t> investors. The client pays rent on the equipment and this provides the return to the </a:t>
            </a:r>
            <a:r>
              <a:rPr lang="en-GB" dirty="0" err="1" smtClean="0"/>
              <a:t>sukuk</a:t>
            </a:r>
            <a:r>
              <a:rPr lang="en-GB" dirty="0" smtClean="0"/>
              <a:t> holders. At the end of the period, the equipment is sold on the second hand market and the sale proceeds determine the redemption value of the </a:t>
            </a:r>
            <a:r>
              <a:rPr lang="en-GB" dirty="0" err="1" smtClean="0"/>
              <a:t>sukuk</a:t>
            </a:r>
            <a:r>
              <a:rPr lang="en-GB" dirty="0" smtClean="0"/>
              <a:t>. </a:t>
            </a:r>
          </a:p>
          <a:p>
            <a:r>
              <a:rPr lang="en-GB" dirty="0" smtClean="0"/>
              <a:t>In developing countries, an agent could be financed on a profit and loss sharing basis by investors to purchase capital equipment for rental or instalment sale to local customers. Being familiar with the local environment, the agent will administer the acquisition and rental/sale activity according to the terms of its agreement with the </a:t>
            </a:r>
            <a:r>
              <a:rPr lang="en-GB" dirty="0" err="1" smtClean="0"/>
              <a:t>SPV</a:t>
            </a:r>
            <a:r>
              <a:rPr lang="en-GB" dirty="0" smtClean="0"/>
              <a:t>.</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1">
                <a:gamma/>
                <a:shade val="46275"/>
                <a:invGamma/>
              </a:schemeClr>
            </a:gs>
            <a:gs pos="5000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n-GB" dirty="0"/>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n-GB" dirty="0"/>
          </a:p>
        </p:txBody>
      </p:sp>
      <p:sp>
        <p:nvSpPr>
          <p:cNvPr id="6" name="Rectangle 9"/>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lang="en-GB" dirty="0"/>
          </a:p>
        </p:txBody>
      </p:sp>
      <p:pic>
        <p:nvPicPr>
          <p:cNvPr id="7" name="Picture 10" descr="C:\Documents and Settings\tarek\My Documents\tarek\internet\zest\images\zest_logo.jpg"/>
          <p:cNvPicPr>
            <a:picLocks noChangeAspect="1" noChangeArrowheads="1"/>
          </p:cNvPicPr>
          <p:nvPr/>
        </p:nvPicPr>
        <p:blipFill>
          <a:blip r:embed="rId2" cstate="print"/>
          <a:srcRect/>
          <a:stretch>
            <a:fillRect/>
          </a:stretch>
        </p:blipFill>
        <p:spPr bwMode="auto">
          <a:xfrm>
            <a:off x="8001000" y="152400"/>
            <a:ext cx="987425" cy="557213"/>
          </a:xfrm>
          <a:prstGeom prst="rect">
            <a:avLst/>
          </a:prstGeom>
          <a:noFill/>
          <a:ln w="9525">
            <a:noFill/>
            <a:miter lim="800000"/>
            <a:headEnd/>
            <a:tailEnd/>
          </a:ln>
        </p:spPr>
      </p:pic>
      <p:sp>
        <p:nvSpPr>
          <p:cNvPr id="320516" name="Rectangle 4"/>
          <p:cNvSpPr>
            <a:spLocks noGrp="1" noChangeArrowheads="1"/>
          </p:cNvSpPr>
          <p:nvPr>
            <p:ph type="ctrTitle" sz="quarter"/>
          </p:nvPr>
        </p:nvSpPr>
        <p:spPr>
          <a:xfrm>
            <a:off x="685800" y="2286000"/>
            <a:ext cx="7772400" cy="1143000"/>
          </a:xfrm>
        </p:spPr>
        <p:txBody>
          <a:bodyPr/>
          <a:lstStyle>
            <a:lvl1pPr>
              <a:defRPr/>
            </a:lvl1pPr>
          </a:lstStyle>
          <a:p>
            <a:r>
              <a:rPr lang="en-US" smtClean="0"/>
              <a:t>Click to edit Master title style</a:t>
            </a:r>
            <a:endParaRPr lang="en-US"/>
          </a:p>
        </p:txBody>
      </p:sp>
      <p:sp>
        <p:nvSpPr>
          <p:cNvPr id="320517" name="Rectangle 5"/>
          <p:cNvSpPr>
            <a:spLocks noGrp="1" noChangeArrowheads="1"/>
          </p:cNvSpPr>
          <p:nvPr>
            <p:ph type="subTitle" sz="quarter" idx="1"/>
          </p:nvPr>
        </p:nvSpPr>
        <p:spPr>
          <a:xfrm>
            <a:off x="2057400" y="4114800"/>
            <a:ext cx="6400800" cy="1752600"/>
          </a:xfrm>
        </p:spPr>
        <p:txBody>
          <a:bodyPr/>
          <a:lstStyle>
            <a:lvl1pPr marL="0" indent="0" algn="ctr">
              <a:buFont typeface="Wingdings" pitchFamily="2" charset="2"/>
              <a:buNone/>
              <a:defRPr sz="1600" b="1"/>
            </a:lvl1pPr>
          </a:lstStyle>
          <a:p>
            <a:r>
              <a:rPr lang="en-US" smtClean="0"/>
              <a:t>Click to edit Master subtitle style</a:t>
            </a:r>
            <a:endParaRPr lang="en-US"/>
          </a:p>
        </p:txBody>
      </p:sp>
      <p:sp>
        <p:nvSpPr>
          <p:cNvPr id="8" name="Rectangle 6"/>
          <p:cNvSpPr>
            <a:spLocks noGrp="1" noChangeArrowheads="1"/>
          </p:cNvSpPr>
          <p:nvPr>
            <p:ph type="dt" sz="quarter" idx="10"/>
          </p:nvPr>
        </p:nvSpPr>
        <p:spPr/>
        <p:txBody>
          <a:bodyPr/>
          <a:lstStyle>
            <a:lvl1pPr>
              <a:defRPr sz="1200">
                <a:latin typeface="Arial" charset="0"/>
              </a:defRPr>
            </a:lvl1pPr>
          </a:lstStyle>
          <a:p>
            <a:endParaRPr lang="en-GB" dirty="0"/>
          </a:p>
        </p:txBody>
      </p:sp>
      <p:sp>
        <p:nvSpPr>
          <p:cNvPr id="9" name="Rectangle 7"/>
          <p:cNvSpPr>
            <a:spLocks noGrp="1" noChangeArrowheads="1"/>
          </p:cNvSpPr>
          <p:nvPr>
            <p:ph type="ftr" sz="quarter" idx="11"/>
          </p:nvPr>
        </p:nvSpPr>
        <p:spPr/>
        <p:txBody>
          <a:bodyPr/>
          <a:lstStyle>
            <a:lvl1pPr>
              <a:defRPr sz="1200">
                <a:latin typeface="Arial" charset="0"/>
              </a:defRPr>
            </a:lvl1pPr>
          </a:lstStyle>
          <a:p>
            <a:endParaRPr lang="en-GB" dirty="0"/>
          </a:p>
        </p:txBody>
      </p:sp>
      <p:sp>
        <p:nvSpPr>
          <p:cNvPr id="10" name="Rectangle 8"/>
          <p:cNvSpPr>
            <a:spLocks noGrp="1" noChangeArrowheads="1"/>
          </p:cNvSpPr>
          <p:nvPr>
            <p:ph type="sldNum" sz="quarter" idx="12"/>
          </p:nvPr>
        </p:nvSpPr>
        <p:spPr/>
        <p:txBody>
          <a:bodyPr/>
          <a:lstStyle>
            <a:lvl1pPr>
              <a:defRPr sz="1200">
                <a:latin typeface="Arial" charset="0"/>
              </a:defRPr>
            </a:lvl1pPr>
          </a:lstStyle>
          <a:p>
            <a:pPr>
              <a:defRPr/>
            </a:pPr>
            <a:fld id="{8FE7CBA3-C2D5-4207-AF8C-C7B1F6CA597C}"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A77A631E-085F-42D2-B30F-A2C4FE0DB27C}"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20955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09600"/>
            <a:ext cx="61341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A53B8A53-C651-472B-BB98-345E4BD62F9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n-l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spcBef>
                <a:spcPts val="1200"/>
              </a:spcBef>
              <a:spcAft>
                <a:spcPts val="600"/>
              </a:spcAft>
              <a:defRPr sz="1800"/>
            </a:lvl1pPr>
            <a:lvl2pPr>
              <a:spcBef>
                <a:spcPts val="600"/>
              </a:spcBef>
              <a:spcAft>
                <a:spcPts val="600"/>
              </a:spcAft>
              <a:defRPr sz="1600"/>
            </a:lvl2pPr>
            <a:lvl3pPr>
              <a:spcBef>
                <a:spcPts val="600"/>
              </a:spcBef>
              <a:spcAft>
                <a:spcPts val="600"/>
              </a:spcAft>
              <a:defRPr sz="1600"/>
            </a:lvl3pPr>
            <a:lvl4pPr>
              <a:spcBef>
                <a:spcPts val="0"/>
              </a:spcBef>
              <a:spcAft>
                <a:spcPts val="1800"/>
              </a:spcAft>
              <a:defRPr sz="1600"/>
            </a:lvl4pPr>
            <a:lvl5pPr>
              <a:spcBef>
                <a:spcPts val="0"/>
              </a:spcBef>
              <a:spcAft>
                <a:spcPts val="1800"/>
              </a:spcAft>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CD1C81F6-91EA-409F-A775-F9A008D3960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dirty="0"/>
          </a:p>
        </p:txBody>
      </p:sp>
      <p:sp>
        <p:nvSpPr>
          <p:cNvPr id="5"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9"/>
          <p:cNvSpPr>
            <a:spLocks noGrp="1" noChangeArrowheads="1"/>
          </p:cNvSpPr>
          <p:nvPr>
            <p:ph type="sldNum" sz="quarter" idx="12"/>
          </p:nvPr>
        </p:nvSpPr>
        <p:spPr>
          <a:ln/>
        </p:spPr>
        <p:txBody>
          <a:bodyPr/>
          <a:lstStyle>
            <a:lvl1pPr>
              <a:defRPr/>
            </a:lvl1pPr>
          </a:lstStyle>
          <a:p>
            <a:pPr>
              <a:defRPr/>
            </a:pPr>
            <a:fld id="{599E487D-7DB9-4488-8A4D-E330AE33FEE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953000" y="1981200"/>
            <a:ext cx="411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72E81734-E07D-4B88-96D8-C1FFC2BC079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7"/>
          <p:cNvSpPr>
            <a:spLocks noGrp="1" noChangeArrowheads="1"/>
          </p:cNvSpPr>
          <p:nvPr>
            <p:ph type="dt" sz="half" idx="10"/>
          </p:nvPr>
        </p:nvSpPr>
        <p:spPr>
          <a:ln/>
        </p:spPr>
        <p:txBody>
          <a:bodyPr/>
          <a:lstStyle>
            <a:lvl1pPr>
              <a:defRPr/>
            </a:lvl1pPr>
          </a:lstStyle>
          <a:p>
            <a:pPr>
              <a:defRPr/>
            </a:pPr>
            <a:endParaRPr lang="en-US" dirty="0"/>
          </a:p>
        </p:txBody>
      </p:sp>
      <p:sp>
        <p:nvSpPr>
          <p:cNvPr id="8"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9"/>
          <p:cNvSpPr>
            <a:spLocks noGrp="1" noChangeArrowheads="1"/>
          </p:cNvSpPr>
          <p:nvPr>
            <p:ph type="sldNum" sz="quarter" idx="12"/>
          </p:nvPr>
        </p:nvSpPr>
        <p:spPr>
          <a:ln/>
        </p:spPr>
        <p:txBody>
          <a:bodyPr/>
          <a:lstStyle>
            <a:lvl1pPr>
              <a:defRPr/>
            </a:lvl1pPr>
          </a:lstStyle>
          <a:p>
            <a:pPr>
              <a:defRPr/>
            </a:pPr>
            <a:fld id="{706DA589-660E-4A06-AE32-CC33287C77F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7"/>
          <p:cNvSpPr>
            <a:spLocks noGrp="1" noChangeArrowheads="1"/>
          </p:cNvSpPr>
          <p:nvPr>
            <p:ph type="dt" sz="half" idx="10"/>
          </p:nvPr>
        </p:nvSpPr>
        <p:spPr>
          <a:ln/>
        </p:spPr>
        <p:txBody>
          <a:bodyPr/>
          <a:lstStyle>
            <a:lvl1pPr>
              <a:defRPr/>
            </a:lvl1pPr>
          </a:lstStyle>
          <a:p>
            <a:pPr>
              <a:defRPr/>
            </a:pPr>
            <a:endParaRPr lang="en-US" dirty="0"/>
          </a:p>
        </p:txBody>
      </p:sp>
      <p:sp>
        <p:nvSpPr>
          <p:cNvPr id="4"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9"/>
          <p:cNvSpPr>
            <a:spLocks noGrp="1" noChangeArrowheads="1"/>
          </p:cNvSpPr>
          <p:nvPr>
            <p:ph type="sldNum" sz="quarter" idx="12"/>
          </p:nvPr>
        </p:nvSpPr>
        <p:spPr>
          <a:ln/>
        </p:spPr>
        <p:txBody>
          <a:bodyPr/>
          <a:lstStyle>
            <a:lvl1pPr>
              <a:defRPr/>
            </a:lvl1pPr>
          </a:lstStyle>
          <a:p>
            <a:pPr>
              <a:defRPr/>
            </a:pPr>
            <a:fld id="{5774FECF-86CD-4FF5-83D9-F1757ED0B8AE}"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dirty="0"/>
          </a:p>
        </p:txBody>
      </p:sp>
      <p:sp>
        <p:nvSpPr>
          <p:cNvPr id="3"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9"/>
          <p:cNvSpPr>
            <a:spLocks noGrp="1" noChangeArrowheads="1"/>
          </p:cNvSpPr>
          <p:nvPr>
            <p:ph type="sldNum" sz="quarter" idx="12"/>
          </p:nvPr>
        </p:nvSpPr>
        <p:spPr>
          <a:ln/>
        </p:spPr>
        <p:txBody>
          <a:bodyPr/>
          <a:lstStyle>
            <a:lvl1pPr>
              <a:defRPr/>
            </a:lvl1pPr>
          </a:lstStyle>
          <a:p>
            <a:pPr>
              <a:defRPr/>
            </a:pPr>
            <a:fld id="{9931F859-EDAE-43F0-AF76-1F4F96F8075B}"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17C7540F-8CE5-4766-A8DC-7CB268FCA58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dirty="0"/>
          </a:p>
        </p:txBody>
      </p:sp>
      <p:sp>
        <p:nvSpPr>
          <p:cNvPr id="6" name="Rectangle 8"/>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9"/>
          <p:cNvSpPr>
            <a:spLocks noGrp="1" noChangeArrowheads="1"/>
          </p:cNvSpPr>
          <p:nvPr>
            <p:ph type="sldNum" sz="quarter" idx="12"/>
          </p:nvPr>
        </p:nvSpPr>
        <p:spPr>
          <a:ln/>
        </p:spPr>
        <p:txBody>
          <a:bodyPr/>
          <a:lstStyle>
            <a:lvl1pPr>
              <a:defRPr/>
            </a:lvl1pPr>
          </a:lstStyle>
          <a:p>
            <a:pPr>
              <a:defRPr/>
            </a:pPr>
            <a:fld id="{E57554E7-794A-4DF2-8AF9-88E76774ED8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319490" name="Rectangle 2"/>
          <p:cNvSpPr>
            <a:spLocks noChangeArrowheads="1"/>
          </p:cNvSpPr>
          <p:nvPr/>
        </p:nvSpPr>
        <p:spPr bwMode="auto">
          <a:xfrm>
            <a:off x="381000" y="0"/>
            <a:ext cx="1447800" cy="6856413"/>
          </a:xfrm>
          <a:prstGeom prst="rect">
            <a:avLst/>
          </a:prstGeom>
          <a:gradFill rotWithShape="0">
            <a:gsLst>
              <a:gs pos="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lang="en-GB" dirty="0"/>
          </a:p>
        </p:txBody>
      </p:sp>
      <p:sp>
        <p:nvSpPr>
          <p:cNvPr id="319491" name="Rectangle 3"/>
          <p:cNvSpPr>
            <a:spLocks noChangeArrowheads="1"/>
          </p:cNvSpPr>
          <p:nvPr/>
        </p:nvSpPr>
        <p:spPr bwMode="auto">
          <a:xfrm>
            <a:off x="152400" y="1752600"/>
            <a:ext cx="4724400" cy="152400"/>
          </a:xfrm>
          <a:prstGeom prst="rect">
            <a:avLst/>
          </a:prstGeom>
          <a:solidFill>
            <a:schemeClr val="accent1">
              <a:alpha val="50000"/>
            </a:schemeClr>
          </a:solidFill>
          <a:ln w="9525">
            <a:noFill/>
            <a:miter lim="800000"/>
            <a:headEnd/>
            <a:tailEnd/>
          </a:ln>
          <a:effectLst/>
        </p:spPr>
        <p:txBody>
          <a:bodyPr/>
          <a:lstStyle/>
          <a:p>
            <a:pPr>
              <a:defRPr/>
            </a:pPr>
            <a:endParaRPr lang="en-GB" dirty="0"/>
          </a:p>
        </p:txBody>
      </p:sp>
      <p:sp>
        <p:nvSpPr>
          <p:cNvPr id="319492" name="Rectangle 4"/>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lang="en-GB" dirty="0"/>
          </a:p>
        </p:txBody>
      </p:sp>
      <p:sp>
        <p:nvSpPr>
          <p:cNvPr id="1029" name="Rectangle 5"/>
          <p:cNvSpPr>
            <a:spLocks noGrp="1" noChangeArrowheads="1"/>
          </p:cNvSpPr>
          <p:nvPr>
            <p:ph type="title"/>
          </p:nvPr>
        </p:nvSpPr>
        <p:spPr bwMode="auto">
          <a:xfrm>
            <a:off x="685800" y="609600"/>
            <a:ext cx="83058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30" name="Rectangle 6"/>
          <p:cNvSpPr>
            <a:spLocks noGrp="1" noChangeArrowheads="1"/>
          </p:cNvSpPr>
          <p:nvPr>
            <p:ph type="body" idx="1"/>
          </p:nvPr>
        </p:nvSpPr>
        <p:spPr bwMode="auto">
          <a:xfrm>
            <a:off x="685800" y="1981200"/>
            <a:ext cx="8382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19495" name="Rectangle 7"/>
          <p:cNvSpPr>
            <a:spLocks noGrp="1" noChangeArrowheads="1"/>
          </p:cNvSpPr>
          <p:nvPr>
            <p:ph type="dt" sz="half" idx="2"/>
          </p:nvPr>
        </p:nvSpPr>
        <p:spPr bwMode="auto">
          <a:xfrm>
            <a:off x="685800" y="61722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pPr>
              <a:defRPr/>
            </a:pPr>
            <a:endParaRPr lang="en-US" dirty="0"/>
          </a:p>
        </p:txBody>
      </p:sp>
      <p:sp>
        <p:nvSpPr>
          <p:cNvPr id="319496" name="Rectangle 8"/>
          <p:cNvSpPr>
            <a:spLocks noGrp="1" noChangeArrowheads="1"/>
          </p:cNvSpPr>
          <p:nvPr>
            <p:ph type="ftr" sz="quarter" idx="3"/>
          </p:nvPr>
        </p:nvSpPr>
        <p:spPr bwMode="auto">
          <a:xfrm>
            <a:off x="3124200" y="61722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pPr>
              <a:defRPr/>
            </a:pPr>
            <a:endParaRPr lang="en-US" dirty="0"/>
          </a:p>
        </p:txBody>
      </p:sp>
      <p:sp>
        <p:nvSpPr>
          <p:cNvPr id="319497" name="Rectangle 9"/>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pPr>
              <a:defRPr/>
            </a:pPr>
            <a:fld id="{2A95464A-C78B-4605-83AA-CCD64220E1CD}"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txStyles>
    <p:titleStyle>
      <a:lvl1pPr algn="l" rtl="0" eaLnBrk="1" fontAlgn="base" hangingPunct="1">
        <a:spcBef>
          <a:spcPct val="0"/>
        </a:spcBef>
        <a:spcAft>
          <a:spcPct val="0"/>
        </a:spcAft>
        <a:defRPr sz="2800">
          <a:solidFill>
            <a:schemeClr val="tx2"/>
          </a:solidFill>
          <a:latin typeface="+mj-lt"/>
          <a:ea typeface="+mj-ea"/>
          <a:cs typeface="+mj-cs"/>
        </a:defRPr>
      </a:lvl1pPr>
      <a:lvl2pPr algn="l" rtl="0" eaLnBrk="1" fontAlgn="base" hangingPunct="1">
        <a:spcBef>
          <a:spcPct val="0"/>
        </a:spcBef>
        <a:spcAft>
          <a:spcPct val="0"/>
        </a:spcAft>
        <a:defRPr sz="2800">
          <a:solidFill>
            <a:schemeClr val="tx2"/>
          </a:solidFill>
          <a:latin typeface="Trebuchet MS" pitchFamily="34" charset="0"/>
          <a:cs typeface="Times New Roman" pitchFamily="18" charset="0"/>
        </a:defRPr>
      </a:lvl2pPr>
      <a:lvl3pPr algn="l" rtl="0" eaLnBrk="1" fontAlgn="base" hangingPunct="1">
        <a:spcBef>
          <a:spcPct val="0"/>
        </a:spcBef>
        <a:spcAft>
          <a:spcPct val="0"/>
        </a:spcAft>
        <a:defRPr sz="2800">
          <a:solidFill>
            <a:schemeClr val="tx2"/>
          </a:solidFill>
          <a:latin typeface="Trebuchet MS" pitchFamily="34" charset="0"/>
          <a:cs typeface="Times New Roman" pitchFamily="18" charset="0"/>
        </a:defRPr>
      </a:lvl3pPr>
      <a:lvl4pPr algn="l" rtl="0" eaLnBrk="1" fontAlgn="base" hangingPunct="1">
        <a:spcBef>
          <a:spcPct val="0"/>
        </a:spcBef>
        <a:spcAft>
          <a:spcPct val="0"/>
        </a:spcAft>
        <a:defRPr sz="2800">
          <a:solidFill>
            <a:schemeClr val="tx2"/>
          </a:solidFill>
          <a:latin typeface="Trebuchet MS" pitchFamily="34" charset="0"/>
          <a:cs typeface="Times New Roman" pitchFamily="18" charset="0"/>
        </a:defRPr>
      </a:lvl4pPr>
      <a:lvl5pPr algn="l" rtl="0" eaLnBrk="1" fontAlgn="base" hangingPunct="1">
        <a:spcBef>
          <a:spcPct val="0"/>
        </a:spcBef>
        <a:spcAft>
          <a:spcPct val="0"/>
        </a:spcAft>
        <a:defRPr sz="2800">
          <a:solidFill>
            <a:schemeClr val="tx2"/>
          </a:solidFill>
          <a:latin typeface="Trebuchet MS" pitchFamily="34" charset="0"/>
          <a:cs typeface="Times New Roman" pitchFamily="18" charset="0"/>
        </a:defRPr>
      </a:lvl5pPr>
      <a:lvl6pPr marL="457200" algn="l" rtl="0" eaLnBrk="1" fontAlgn="base" hangingPunct="1">
        <a:spcBef>
          <a:spcPct val="0"/>
        </a:spcBef>
        <a:spcAft>
          <a:spcPct val="0"/>
        </a:spcAft>
        <a:defRPr sz="2800">
          <a:solidFill>
            <a:schemeClr val="tx2"/>
          </a:solidFill>
          <a:latin typeface="Trebuchet MS" pitchFamily="34" charset="0"/>
          <a:cs typeface="Times New Roman" pitchFamily="18" charset="0"/>
        </a:defRPr>
      </a:lvl6pPr>
      <a:lvl7pPr marL="914400" algn="l" rtl="0" eaLnBrk="1" fontAlgn="base" hangingPunct="1">
        <a:spcBef>
          <a:spcPct val="0"/>
        </a:spcBef>
        <a:spcAft>
          <a:spcPct val="0"/>
        </a:spcAft>
        <a:defRPr sz="2800">
          <a:solidFill>
            <a:schemeClr val="tx2"/>
          </a:solidFill>
          <a:latin typeface="Trebuchet MS" pitchFamily="34" charset="0"/>
          <a:cs typeface="Times New Roman" pitchFamily="18" charset="0"/>
        </a:defRPr>
      </a:lvl7pPr>
      <a:lvl8pPr marL="1371600" algn="l" rtl="0" eaLnBrk="1" fontAlgn="base" hangingPunct="1">
        <a:spcBef>
          <a:spcPct val="0"/>
        </a:spcBef>
        <a:spcAft>
          <a:spcPct val="0"/>
        </a:spcAft>
        <a:defRPr sz="2800">
          <a:solidFill>
            <a:schemeClr val="tx2"/>
          </a:solidFill>
          <a:latin typeface="Trebuchet MS" pitchFamily="34" charset="0"/>
          <a:cs typeface="Times New Roman" pitchFamily="18" charset="0"/>
        </a:defRPr>
      </a:lvl8pPr>
      <a:lvl9pPr marL="1828800" algn="l" rtl="0" eaLnBrk="1" fontAlgn="base" hangingPunct="1">
        <a:spcBef>
          <a:spcPct val="0"/>
        </a:spcBef>
        <a:spcAft>
          <a:spcPct val="0"/>
        </a:spcAft>
        <a:defRPr sz="2800">
          <a:solidFill>
            <a:schemeClr val="tx2"/>
          </a:solidFill>
          <a:latin typeface="Trebuchet MS" pitchFamily="34" charset="0"/>
          <a:cs typeface="Times New Roman" pitchFamily="18" charset="0"/>
        </a:defRPr>
      </a:lvl9pPr>
    </p:titleStyle>
    <p:bodyStyle>
      <a:lvl1pPr marL="342900" indent="-342900" algn="l" rtl="0" eaLnBrk="1" fontAlgn="base" hangingPunct="1">
        <a:spcBef>
          <a:spcPts val="600"/>
        </a:spcBef>
        <a:spcAft>
          <a:spcPts val="60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1" fontAlgn="base" hangingPunct="1">
        <a:spcBef>
          <a:spcPts val="600"/>
        </a:spcBef>
        <a:spcAft>
          <a:spcPts val="600"/>
        </a:spcAft>
        <a:buChar char="–"/>
        <a:defRPr sz="2800">
          <a:solidFill>
            <a:schemeClr val="tx1"/>
          </a:solidFill>
          <a:latin typeface="+mn-lt"/>
          <a:cs typeface="+mn-cs"/>
        </a:defRPr>
      </a:lvl2pPr>
      <a:lvl3pPr marL="1143000" indent="-228600" algn="l" rtl="0" eaLnBrk="1" fontAlgn="base" hangingPunct="1">
        <a:spcBef>
          <a:spcPts val="600"/>
        </a:spcBef>
        <a:spcAft>
          <a:spcPts val="600"/>
        </a:spcAft>
        <a:buClr>
          <a:schemeClr val="accent2"/>
        </a:buClr>
        <a:buChar char="•"/>
        <a:defRPr sz="2400">
          <a:solidFill>
            <a:schemeClr val="tx1"/>
          </a:solidFill>
          <a:latin typeface="+mn-lt"/>
          <a:cs typeface="+mn-cs"/>
        </a:defRPr>
      </a:lvl3pPr>
      <a:lvl4pPr marL="1600200" indent="-228600" algn="l" rtl="0" eaLnBrk="1" fontAlgn="base" hangingPunct="1">
        <a:spcBef>
          <a:spcPts val="600"/>
        </a:spcBef>
        <a:spcAft>
          <a:spcPts val="600"/>
        </a:spcAft>
        <a:buChar char="–"/>
        <a:defRPr sz="2000">
          <a:solidFill>
            <a:schemeClr val="tx1"/>
          </a:solidFill>
          <a:latin typeface="+mn-lt"/>
          <a:cs typeface="+mn-cs"/>
        </a:defRPr>
      </a:lvl4pPr>
      <a:lvl5pPr marL="2057400" indent="-228600" algn="l" rtl="0" eaLnBrk="1" fontAlgn="base" hangingPunct="1">
        <a:spcBef>
          <a:spcPts val="600"/>
        </a:spcBef>
        <a:spcAft>
          <a:spcPts val="600"/>
        </a:spcAft>
        <a:buClr>
          <a:schemeClr val="accent2"/>
        </a:buClr>
        <a:buChar char="•"/>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2"/>
        </a:buClr>
        <a:buChar char="•"/>
        <a:defRPr>
          <a:solidFill>
            <a:schemeClr val="tx1"/>
          </a:solidFill>
          <a:latin typeface="+mn-lt"/>
          <a:cs typeface="+mn-cs"/>
        </a:defRPr>
      </a:lvl6pPr>
      <a:lvl7pPr marL="2971800" indent="-228600" algn="l" rtl="0" eaLnBrk="1" fontAlgn="base" hangingPunct="1">
        <a:spcBef>
          <a:spcPct val="20000"/>
        </a:spcBef>
        <a:spcAft>
          <a:spcPct val="0"/>
        </a:spcAft>
        <a:buClr>
          <a:schemeClr val="accent2"/>
        </a:buClr>
        <a:buChar char="•"/>
        <a:defRPr>
          <a:solidFill>
            <a:schemeClr val="tx1"/>
          </a:solidFill>
          <a:latin typeface="+mn-lt"/>
          <a:cs typeface="+mn-cs"/>
        </a:defRPr>
      </a:lvl7pPr>
      <a:lvl8pPr marL="3429000" indent="-228600" algn="l" rtl="0" eaLnBrk="1" fontAlgn="base" hangingPunct="1">
        <a:spcBef>
          <a:spcPct val="20000"/>
        </a:spcBef>
        <a:spcAft>
          <a:spcPct val="0"/>
        </a:spcAft>
        <a:buClr>
          <a:schemeClr val="accent2"/>
        </a:buClr>
        <a:buChar char="•"/>
        <a:defRPr>
          <a:solidFill>
            <a:schemeClr val="tx1"/>
          </a:solidFill>
          <a:latin typeface="+mn-lt"/>
          <a:cs typeface="+mn-cs"/>
        </a:defRPr>
      </a:lvl8pPr>
      <a:lvl9pPr marL="3886200" indent="-228600" algn="l" rtl="0" eaLnBrk="1" fontAlgn="base" hangingPunct="1">
        <a:spcBef>
          <a:spcPct val="20000"/>
        </a:spcBef>
        <a:spcAft>
          <a:spcPct val="0"/>
        </a:spcAft>
        <a:buClr>
          <a:schemeClr val="accent2"/>
        </a:buClr>
        <a:buChar char="•"/>
        <a:defRPr>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722312" y="4406901"/>
            <a:ext cx="8421688" cy="750292"/>
          </a:xfrm>
        </p:spPr>
        <p:txBody>
          <a:bodyPr/>
          <a:lstStyle/>
          <a:p>
            <a:r>
              <a:rPr lang="en-GB" sz="2800" b="0" dirty="0" smtClean="0">
                <a:solidFill>
                  <a:schemeClr val="tx1"/>
                </a:solidFill>
                <a:latin typeface="+mn-lt"/>
                <a:ea typeface="+mn-ea"/>
                <a:cs typeface="+mn-cs"/>
              </a:rPr>
              <a:t>POLICY OPTIONS FOR GENUINE FINANCIAL </a:t>
            </a:r>
            <a:r>
              <a:rPr lang="en-GB" sz="2800" b="0" dirty="0" smtClean="0">
                <a:solidFill>
                  <a:schemeClr val="tx1"/>
                </a:solidFill>
                <a:latin typeface="+mn-lt"/>
                <a:ea typeface="+mn-ea"/>
                <a:cs typeface="+mn-cs"/>
              </a:rPr>
              <a:t>REFORM</a:t>
            </a:r>
            <a:br>
              <a:rPr lang="en-GB" sz="2800" b="0" dirty="0" smtClean="0">
                <a:solidFill>
                  <a:schemeClr val="tx1"/>
                </a:solidFill>
                <a:latin typeface="+mn-lt"/>
                <a:ea typeface="+mn-ea"/>
                <a:cs typeface="+mn-cs"/>
              </a:rPr>
            </a:br>
            <a:endParaRPr lang="en-GB" sz="1800" b="0" dirty="0" smtClean="0">
              <a:solidFill>
                <a:schemeClr val="tx1"/>
              </a:solidFill>
              <a:latin typeface="+mn-lt"/>
              <a:ea typeface="+mn-ea"/>
              <a:cs typeface="+mn-cs"/>
            </a:endParaRPr>
          </a:p>
        </p:txBody>
      </p:sp>
      <p:sp>
        <p:nvSpPr>
          <p:cNvPr id="7171" name="Rectangle 3"/>
          <p:cNvSpPr>
            <a:spLocks noGrp="1" noChangeArrowheads="1"/>
          </p:cNvSpPr>
          <p:nvPr>
            <p:ph type="body" idx="1"/>
          </p:nvPr>
        </p:nvSpPr>
        <p:spPr>
          <a:xfrm>
            <a:off x="722312" y="2906713"/>
            <a:ext cx="8421687" cy="1500187"/>
          </a:xfrm>
        </p:spPr>
        <p:txBody>
          <a:bodyPr/>
          <a:lstStyle/>
          <a:p>
            <a:pPr>
              <a:spcAft>
                <a:spcPts val="0"/>
              </a:spcAft>
            </a:pPr>
            <a:r>
              <a:rPr lang="en-GB" dirty="0" smtClean="0"/>
              <a:t>Tarek El Diwany</a:t>
            </a:r>
          </a:p>
          <a:p>
            <a:pPr>
              <a:spcAft>
                <a:spcPts val="0"/>
              </a:spcAft>
            </a:pPr>
            <a:r>
              <a:rPr lang="en-GB" dirty="0" smtClean="0"/>
              <a:t>Istanbul, 12 September </a:t>
            </a:r>
            <a:r>
              <a:rPr lang="en-GB" dirty="0" smtClean="0"/>
              <a:t>2013</a:t>
            </a:r>
          </a:p>
        </p:txBody>
      </p:sp>
      <p:sp>
        <p:nvSpPr>
          <p:cNvPr id="4" name="TextBox 3"/>
          <p:cNvSpPr txBox="1"/>
          <p:nvPr/>
        </p:nvSpPr>
        <p:spPr>
          <a:xfrm>
            <a:off x="720080" y="5693186"/>
            <a:ext cx="8423920" cy="400110"/>
          </a:xfrm>
          <a:prstGeom prst="rect">
            <a:avLst/>
          </a:prstGeom>
          <a:noFill/>
        </p:spPr>
        <p:txBody>
          <a:bodyPr wrap="square" rtlCol="0">
            <a:spAutoFit/>
          </a:bodyPr>
          <a:lstStyle/>
          <a:p>
            <a:pPr>
              <a:spcAft>
                <a:spcPts val="0"/>
              </a:spcAft>
            </a:pPr>
            <a:r>
              <a:rPr lang="en-GB" sz="2000" dirty="0" smtClean="0">
                <a:solidFill>
                  <a:srgbClr val="FFFF00"/>
                </a:solidFill>
                <a:latin typeface="+mn-lt"/>
                <a:cs typeface="+mn-cs"/>
              </a:rPr>
              <a:t>Speaker notes are included in this version. Choose View &gt;&gt; Notes Page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250" y="2060575"/>
            <a:ext cx="6697663" cy="367188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124931" name="Picture 1028" descr="C:\Documents and Settings\tarek\My Documents\tarek\kreatoc_limited\projects\documentary\documentary_4-10-d.gif"/>
          <p:cNvPicPr>
            <a:picLocks noChangeAspect="1" noChangeArrowheads="1"/>
          </p:cNvPicPr>
          <p:nvPr/>
        </p:nvPicPr>
        <p:blipFill>
          <a:blip r:embed="rId3" cstate="print"/>
          <a:srcRect/>
          <a:stretch>
            <a:fillRect/>
          </a:stretch>
        </p:blipFill>
        <p:spPr bwMode="auto">
          <a:xfrm>
            <a:off x="914400" y="274638"/>
            <a:ext cx="8229600" cy="6583362"/>
          </a:xfrm>
          <a:prstGeom prst="rect">
            <a:avLst/>
          </a:prstGeom>
          <a:noFill/>
          <a:ln w="9525">
            <a:noFill/>
            <a:miter lim="800000"/>
            <a:headEnd/>
            <a:tailEnd/>
          </a:ln>
        </p:spPr>
      </p:pic>
      <p:sp>
        <p:nvSpPr>
          <p:cNvPr id="5" name="Rectangle 4"/>
          <p:cNvSpPr/>
          <p:nvPr/>
        </p:nvSpPr>
        <p:spPr>
          <a:xfrm>
            <a:off x="4500563" y="2492375"/>
            <a:ext cx="3743325" cy="1512888"/>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19250" y="2060575"/>
            <a:ext cx="6697663" cy="367188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pic>
        <p:nvPicPr>
          <p:cNvPr id="125955" name="Picture 1028" descr="C:\Documents and Settings\tarek\My Documents\tarek\kreatoc_limited\projects\documentary\documentary_4-10-d.gif"/>
          <p:cNvPicPr>
            <a:picLocks noChangeAspect="1" noChangeArrowheads="1"/>
          </p:cNvPicPr>
          <p:nvPr/>
        </p:nvPicPr>
        <p:blipFill>
          <a:blip r:embed="rId3" cstate="print"/>
          <a:srcRect/>
          <a:stretch>
            <a:fillRect/>
          </a:stretch>
        </p:blipFill>
        <p:spPr bwMode="auto">
          <a:xfrm>
            <a:off x="914400" y="274638"/>
            <a:ext cx="8229600" cy="658336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050"/>
          <p:cNvSpPr>
            <a:spLocks noGrp="1" noChangeArrowheads="1"/>
          </p:cNvSpPr>
          <p:nvPr>
            <p:ph type="title" idx="4294967295"/>
          </p:nvPr>
        </p:nvSpPr>
        <p:spPr>
          <a:xfrm>
            <a:off x="2124075" y="274638"/>
            <a:ext cx="7019925" cy="1138237"/>
          </a:xfrm>
        </p:spPr>
        <p:txBody>
          <a:bodyPr/>
          <a:lstStyle/>
          <a:p>
            <a:pPr eaLnBrk="1" hangingPunct="1">
              <a:defRPr/>
            </a:pPr>
            <a:r>
              <a:rPr lang="en-US" dirty="0" smtClean="0"/>
              <a:t> </a:t>
            </a:r>
          </a:p>
        </p:txBody>
      </p:sp>
      <p:sp>
        <p:nvSpPr>
          <p:cNvPr id="128003" name="Line 2052"/>
          <p:cNvSpPr>
            <a:spLocks noChangeShapeType="1"/>
          </p:cNvSpPr>
          <p:nvPr/>
        </p:nvSpPr>
        <p:spPr bwMode="auto">
          <a:xfrm>
            <a:off x="3352800" y="2547938"/>
            <a:ext cx="2971800" cy="0"/>
          </a:xfrm>
          <a:prstGeom prst="line">
            <a:avLst/>
          </a:prstGeom>
          <a:noFill/>
          <a:ln w="9525">
            <a:solidFill>
              <a:schemeClr val="tx1"/>
            </a:solidFill>
            <a:round/>
            <a:headEnd/>
            <a:tailEnd/>
          </a:ln>
        </p:spPr>
        <p:txBody>
          <a:bodyPr/>
          <a:lstStyle/>
          <a:p>
            <a:endParaRPr lang="en-GB" dirty="0"/>
          </a:p>
        </p:txBody>
      </p:sp>
      <p:sp>
        <p:nvSpPr>
          <p:cNvPr id="128004" name="Line 2053"/>
          <p:cNvSpPr>
            <a:spLocks noChangeShapeType="1"/>
          </p:cNvSpPr>
          <p:nvPr/>
        </p:nvSpPr>
        <p:spPr bwMode="auto">
          <a:xfrm>
            <a:off x="4724400" y="2547938"/>
            <a:ext cx="0" cy="1371600"/>
          </a:xfrm>
          <a:prstGeom prst="line">
            <a:avLst/>
          </a:prstGeom>
          <a:noFill/>
          <a:ln w="9525">
            <a:solidFill>
              <a:schemeClr val="tx1"/>
            </a:solidFill>
            <a:round/>
            <a:headEnd/>
            <a:tailEnd/>
          </a:ln>
        </p:spPr>
        <p:txBody>
          <a:bodyPr/>
          <a:lstStyle/>
          <a:p>
            <a:endParaRPr lang="en-GB" dirty="0"/>
          </a:p>
        </p:txBody>
      </p:sp>
      <p:sp>
        <p:nvSpPr>
          <p:cNvPr id="128005" name="Line 2054"/>
          <p:cNvSpPr>
            <a:spLocks noChangeShapeType="1"/>
          </p:cNvSpPr>
          <p:nvPr/>
        </p:nvSpPr>
        <p:spPr bwMode="auto">
          <a:xfrm>
            <a:off x="1600200" y="4605338"/>
            <a:ext cx="2971800" cy="0"/>
          </a:xfrm>
          <a:prstGeom prst="line">
            <a:avLst/>
          </a:prstGeom>
          <a:noFill/>
          <a:ln w="9525">
            <a:solidFill>
              <a:schemeClr val="tx1"/>
            </a:solidFill>
            <a:round/>
            <a:headEnd/>
            <a:tailEnd/>
          </a:ln>
        </p:spPr>
        <p:txBody>
          <a:bodyPr/>
          <a:lstStyle/>
          <a:p>
            <a:endParaRPr lang="en-GB" dirty="0"/>
          </a:p>
        </p:txBody>
      </p:sp>
      <p:sp>
        <p:nvSpPr>
          <p:cNvPr id="128006" name="Line 2055"/>
          <p:cNvSpPr>
            <a:spLocks noChangeShapeType="1"/>
          </p:cNvSpPr>
          <p:nvPr/>
        </p:nvSpPr>
        <p:spPr bwMode="auto">
          <a:xfrm>
            <a:off x="2971800" y="4605338"/>
            <a:ext cx="0" cy="1371600"/>
          </a:xfrm>
          <a:prstGeom prst="line">
            <a:avLst/>
          </a:prstGeom>
          <a:noFill/>
          <a:ln w="9525">
            <a:solidFill>
              <a:schemeClr val="tx1"/>
            </a:solidFill>
            <a:round/>
            <a:headEnd/>
            <a:tailEnd/>
          </a:ln>
        </p:spPr>
        <p:txBody>
          <a:bodyPr/>
          <a:lstStyle/>
          <a:p>
            <a:endParaRPr lang="en-GB" dirty="0"/>
          </a:p>
        </p:txBody>
      </p:sp>
      <p:sp>
        <p:nvSpPr>
          <p:cNvPr id="128007" name="Line 2056"/>
          <p:cNvSpPr>
            <a:spLocks noChangeShapeType="1"/>
          </p:cNvSpPr>
          <p:nvPr/>
        </p:nvSpPr>
        <p:spPr bwMode="auto">
          <a:xfrm>
            <a:off x="5181600" y="4605338"/>
            <a:ext cx="2971800" cy="0"/>
          </a:xfrm>
          <a:prstGeom prst="line">
            <a:avLst/>
          </a:prstGeom>
          <a:noFill/>
          <a:ln w="9525">
            <a:solidFill>
              <a:schemeClr val="tx1"/>
            </a:solidFill>
            <a:round/>
            <a:headEnd/>
            <a:tailEnd/>
          </a:ln>
        </p:spPr>
        <p:txBody>
          <a:bodyPr/>
          <a:lstStyle/>
          <a:p>
            <a:endParaRPr lang="en-GB" dirty="0"/>
          </a:p>
        </p:txBody>
      </p:sp>
      <p:sp>
        <p:nvSpPr>
          <p:cNvPr id="128008" name="Line 2057"/>
          <p:cNvSpPr>
            <a:spLocks noChangeShapeType="1"/>
          </p:cNvSpPr>
          <p:nvPr/>
        </p:nvSpPr>
        <p:spPr bwMode="auto">
          <a:xfrm>
            <a:off x="6553200" y="4605338"/>
            <a:ext cx="0" cy="1371600"/>
          </a:xfrm>
          <a:prstGeom prst="line">
            <a:avLst/>
          </a:prstGeom>
          <a:noFill/>
          <a:ln w="9525">
            <a:solidFill>
              <a:schemeClr val="tx1"/>
            </a:solidFill>
            <a:round/>
            <a:headEnd/>
            <a:tailEnd/>
          </a:ln>
        </p:spPr>
        <p:txBody>
          <a:bodyPr/>
          <a:lstStyle/>
          <a:p>
            <a:endParaRPr lang="en-GB" dirty="0"/>
          </a:p>
        </p:txBody>
      </p:sp>
      <p:sp>
        <p:nvSpPr>
          <p:cNvPr id="128009" name="Text Box 2058"/>
          <p:cNvSpPr txBox="1">
            <a:spLocks noChangeArrowheads="1"/>
          </p:cNvSpPr>
          <p:nvPr/>
        </p:nvSpPr>
        <p:spPr bwMode="auto">
          <a:xfrm>
            <a:off x="4143375" y="2054225"/>
            <a:ext cx="1066800" cy="457200"/>
          </a:xfrm>
          <a:prstGeom prst="rect">
            <a:avLst/>
          </a:prstGeom>
          <a:noFill/>
          <a:ln w="9525">
            <a:noFill/>
            <a:miter lim="800000"/>
            <a:headEnd/>
            <a:tailEnd/>
          </a:ln>
        </p:spPr>
        <p:txBody>
          <a:bodyPr wrap="none">
            <a:spAutoFit/>
          </a:bodyPr>
          <a:lstStyle/>
          <a:p>
            <a:r>
              <a:rPr lang="en-GB" b="1" dirty="0">
                <a:latin typeface="Arial" charset="0"/>
              </a:rPr>
              <a:t>BANK</a:t>
            </a:r>
          </a:p>
        </p:txBody>
      </p:sp>
      <p:sp>
        <p:nvSpPr>
          <p:cNvPr id="128010" name="Text Box 2059"/>
          <p:cNvSpPr txBox="1">
            <a:spLocks noChangeArrowheads="1"/>
          </p:cNvSpPr>
          <p:nvPr/>
        </p:nvSpPr>
        <p:spPr bwMode="auto">
          <a:xfrm>
            <a:off x="2133600" y="4071938"/>
            <a:ext cx="1776413" cy="457200"/>
          </a:xfrm>
          <a:prstGeom prst="rect">
            <a:avLst/>
          </a:prstGeom>
          <a:noFill/>
          <a:ln w="9525">
            <a:noFill/>
            <a:miter lim="800000"/>
            <a:headEnd/>
            <a:tailEnd/>
          </a:ln>
        </p:spPr>
        <p:txBody>
          <a:bodyPr wrap="none">
            <a:spAutoFit/>
          </a:bodyPr>
          <a:lstStyle/>
          <a:p>
            <a:r>
              <a:rPr lang="en-GB" b="1" dirty="0">
                <a:latin typeface="Arial" charset="0"/>
              </a:rPr>
              <a:t>PERSON A</a:t>
            </a:r>
          </a:p>
        </p:txBody>
      </p:sp>
      <p:sp>
        <p:nvSpPr>
          <p:cNvPr id="128011" name="Text Box 2060"/>
          <p:cNvSpPr txBox="1">
            <a:spLocks noChangeArrowheads="1"/>
          </p:cNvSpPr>
          <p:nvPr/>
        </p:nvSpPr>
        <p:spPr bwMode="auto">
          <a:xfrm>
            <a:off x="5791200" y="4071938"/>
            <a:ext cx="1776413" cy="457200"/>
          </a:xfrm>
          <a:prstGeom prst="rect">
            <a:avLst/>
          </a:prstGeom>
          <a:noFill/>
          <a:ln w="9525">
            <a:noFill/>
            <a:miter lim="800000"/>
            <a:headEnd/>
            <a:tailEnd/>
          </a:ln>
        </p:spPr>
        <p:txBody>
          <a:bodyPr wrap="none">
            <a:spAutoFit/>
          </a:bodyPr>
          <a:lstStyle/>
          <a:p>
            <a:r>
              <a:rPr lang="en-GB" b="1" dirty="0">
                <a:latin typeface="Arial" charset="0"/>
              </a:rPr>
              <a:t>PERSON B</a:t>
            </a:r>
          </a:p>
        </p:txBody>
      </p:sp>
      <p:sp>
        <p:nvSpPr>
          <p:cNvPr id="128012" name="Text Box 2064"/>
          <p:cNvSpPr txBox="1">
            <a:spLocks noChangeArrowheads="1"/>
          </p:cNvSpPr>
          <p:nvPr/>
        </p:nvSpPr>
        <p:spPr bwMode="auto">
          <a:xfrm>
            <a:off x="2657475" y="2700338"/>
            <a:ext cx="1485900" cy="461962"/>
          </a:xfrm>
          <a:prstGeom prst="rect">
            <a:avLst/>
          </a:prstGeom>
          <a:noFill/>
          <a:ln w="9525">
            <a:noFill/>
            <a:miter lim="800000"/>
            <a:headEnd/>
            <a:tailEnd/>
          </a:ln>
        </p:spPr>
        <p:txBody>
          <a:bodyPr wrap="none">
            <a:spAutoFit/>
          </a:bodyPr>
          <a:lstStyle/>
          <a:p>
            <a:r>
              <a:rPr lang="en-GB" b="1" dirty="0">
                <a:latin typeface="Arial" charset="0"/>
              </a:rPr>
              <a:t>cash £10</a:t>
            </a:r>
          </a:p>
        </p:txBody>
      </p:sp>
      <p:sp>
        <p:nvSpPr>
          <p:cNvPr id="16" name="Text Box 2063"/>
          <p:cNvSpPr txBox="1">
            <a:spLocks noChangeArrowheads="1"/>
          </p:cNvSpPr>
          <p:nvPr/>
        </p:nvSpPr>
        <p:spPr bwMode="auto">
          <a:xfrm>
            <a:off x="5165725" y="2663825"/>
            <a:ext cx="1860550" cy="461963"/>
          </a:xfrm>
          <a:prstGeom prst="rect">
            <a:avLst/>
          </a:prstGeom>
          <a:noFill/>
          <a:ln w="9525">
            <a:noFill/>
            <a:miter lim="800000"/>
            <a:headEnd/>
            <a:tailEnd/>
          </a:ln>
        </p:spPr>
        <p:txBody>
          <a:bodyPr wrap="none">
            <a:spAutoFit/>
          </a:bodyPr>
          <a:lstStyle/>
          <a:p>
            <a:pPr>
              <a:defRPr/>
            </a:pPr>
            <a:r>
              <a:rPr lang="en-GB" b="1" dirty="0">
                <a:latin typeface="+mj-lt"/>
              </a:rPr>
              <a:t>£  10 equity</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Line 2052"/>
          <p:cNvSpPr>
            <a:spLocks noChangeShapeType="1"/>
          </p:cNvSpPr>
          <p:nvPr/>
        </p:nvSpPr>
        <p:spPr bwMode="auto">
          <a:xfrm>
            <a:off x="3352800" y="2547938"/>
            <a:ext cx="2971800" cy="0"/>
          </a:xfrm>
          <a:prstGeom prst="line">
            <a:avLst/>
          </a:prstGeom>
          <a:noFill/>
          <a:ln w="9525">
            <a:solidFill>
              <a:schemeClr val="tx1"/>
            </a:solidFill>
            <a:round/>
            <a:headEnd/>
            <a:tailEnd/>
          </a:ln>
        </p:spPr>
        <p:txBody>
          <a:bodyPr/>
          <a:lstStyle/>
          <a:p>
            <a:endParaRPr lang="en-GB" dirty="0"/>
          </a:p>
        </p:txBody>
      </p:sp>
      <p:sp>
        <p:nvSpPr>
          <p:cNvPr id="129027" name="Line 2053"/>
          <p:cNvSpPr>
            <a:spLocks noChangeShapeType="1"/>
          </p:cNvSpPr>
          <p:nvPr/>
        </p:nvSpPr>
        <p:spPr bwMode="auto">
          <a:xfrm>
            <a:off x="4724400" y="2547938"/>
            <a:ext cx="0" cy="1371600"/>
          </a:xfrm>
          <a:prstGeom prst="line">
            <a:avLst/>
          </a:prstGeom>
          <a:noFill/>
          <a:ln w="9525">
            <a:solidFill>
              <a:schemeClr val="tx1"/>
            </a:solidFill>
            <a:round/>
            <a:headEnd/>
            <a:tailEnd/>
          </a:ln>
        </p:spPr>
        <p:txBody>
          <a:bodyPr/>
          <a:lstStyle/>
          <a:p>
            <a:endParaRPr lang="en-GB" dirty="0"/>
          </a:p>
        </p:txBody>
      </p:sp>
      <p:sp>
        <p:nvSpPr>
          <p:cNvPr id="129028" name="Line 2054"/>
          <p:cNvSpPr>
            <a:spLocks noChangeShapeType="1"/>
          </p:cNvSpPr>
          <p:nvPr/>
        </p:nvSpPr>
        <p:spPr bwMode="auto">
          <a:xfrm>
            <a:off x="1600200" y="4605338"/>
            <a:ext cx="2971800" cy="0"/>
          </a:xfrm>
          <a:prstGeom prst="line">
            <a:avLst/>
          </a:prstGeom>
          <a:noFill/>
          <a:ln w="9525">
            <a:solidFill>
              <a:schemeClr val="tx1"/>
            </a:solidFill>
            <a:round/>
            <a:headEnd/>
            <a:tailEnd/>
          </a:ln>
        </p:spPr>
        <p:txBody>
          <a:bodyPr/>
          <a:lstStyle/>
          <a:p>
            <a:endParaRPr lang="en-GB" dirty="0"/>
          </a:p>
        </p:txBody>
      </p:sp>
      <p:sp>
        <p:nvSpPr>
          <p:cNvPr id="129029" name="Line 2055"/>
          <p:cNvSpPr>
            <a:spLocks noChangeShapeType="1"/>
          </p:cNvSpPr>
          <p:nvPr/>
        </p:nvSpPr>
        <p:spPr bwMode="auto">
          <a:xfrm>
            <a:off x="2971800" y="4605338"/>
            <a:ext cx="0" cy="1371600"/>
          </a:xfrm>
          <a:prstGeom prst="line">
            <a:avLst/>
          </a:prstGeom>
          <a:noFill/>
          <a:ln w="9525">
            <a:solidFill>
              <a:schemeClr val="tx1"/>
            </a:solidFill>
            <a:round/>
            <a:headEnd/>
            <a:tailEnd/>
          </a:ln>
        </p:spPr>
        <p:txBody>
          <a:bodyPr/>
          <a:lstStyle/>
          <a:p>
            <a:endParaRPr lang="en-GB" dirty="0"/>
          </a:p>
        </p:txBody>
      </p:sp>
      <p:sp>
        <p:nvSpPr>
          <p:cNvPr id="129030" name="Line 2056"/>
          <p:cNvSpPr>
            <a:spLocks noChangeShapeType="1"/>
          </p:cNvSpPr>
          <p:nvPr/>
        </p:nvSpPr>
        <p:spPr bwMode="auto">
          <a:xfrm>
            <a:off x="5181600" y="4605338"/>
            <a:ext cx="2971800" cy="0"/>
          </a:xfrm>
          <a:prstGeom prst="line">
            <a:avLst/>
          </a:prstGeom>
          <a:noFill/>
          <a:ln w="9525">
            <a:solidFill>
              <a:schemeClr val="tx1"/>
            </a:solidFill>
            <a:round/>
            <a:headEnd/>
            <a:tailEnd/>
          </a:ln>
        </p:spPr>
        <p:txBody>
          <a:bodyPr/>
          <a:lstStyle/>
          <a:p>
            <a:endParaRPr lang="en-GB" dirty="0"/>
          </a:p>
        </p:txBody>
      </p:sp>
      <p:sp>
        <p:nvSpPr>
          <p:cNvPr id="129031" name="Line 2057"/>
          <p:cNvSpPr>
            <a:spLocks noChangeShapeType="1"/>
          </p:cNvSpPr>
          <p:nvPr/>
        </p:nvSpPr>
        <p:spPr bwMode="auto">
          <a:xfrm>
            <a:off x="6553200" y="4605338"/>
            <a:ext cx="0" cy="1371600"/>
          </a:xfrm>
          <a:prstGeom prst="line">
            <a:avLst/>
          </a:prstGeom>
          <a:noFill/>
          <a:ln w="9525">
            <a:solidFill>
              <a:schemeClr val="tx1"/>
            </a:solidFill>
            <a:round/>
            <a:headEnd/>
            <a:tailEnd/>
          </a:ln>
        </p:spPr>
        <p:txBody>
          <a:bodyPr/>
          <a:lstStyle/>
          <a:p>
            <a:endParaRPr lang="en-GB" dirty="0"/>
          </a:p>
        </p:txBody>
      </p:sp>
      <p:sp>
        <p:nvSpPr>
          <p:cNvPr id="129032" name="Text Box 2058"/>
          <p:cNvSpPr txBox="1">
            <a:spLocks noChangeArrowheads="1"/>
          </p:cNvSpPr>
          <p:nvPr/>
        </p:nvSpPr>
        <p:spPr bwMode="auto">
          <a:xfrm>
            <a:off x="4143375" y="2054225"/>
            <a:ext cx="1066800" cy="457200"/>
          </a:xfrm>
          <a:prstGeom prst="rect">
            <a:avLst/>
          </a:prstGeom>
          <a:noFill/>
          <a:ln w="9525">
            <a:noFill/>
            <a:miter lim="800000"/>
            <a:headEnd/>
            <a:tailEnd/>
          </a:ln>
        </p:spPr>
        <p:txBody>
          <a:bodyPr wrap="none">
            <a:spAutoFit/>
          </a:bodyPr>
          <a:lstStyle/>
          <a:p>
            <a:r>
              <a:rPr lang="en-GB" b="1" dirty="0">
                <a:latin typeface="Arial" charset="0"/>
              </a:rPr>
              <a:t>BANK</a:t>
            </a:r>
          </a:p>
        </p:txBody>
      </p:sp>
      <p:sp>
        <p:nvSpPr>
          <p:cNvPr id="129033" name="Text Box 2059"/>
          <p:cNvSpPr txBox="1">
            <a:spLocks noChangeArrowheads="1"/>
          </p:cNvSpPr>
          <p:nvPr/>
        </p:nvSpPr>
        <p:spPr bwMode="auto">
          <a:xfrm>
            <a:off x="2133600" y="4071938"/>
            <a:ext cx="1776413" cy="457200"/>
          </a:xfrm>
          <a:prstGeom prst="rect">
            <a:avLst/>
          </a:prstGeom>
          <a:noFill/>
          <a:ln w="9525">
            <a:noFill/>
            <a:miter lim="800000"/>
            <a:headEnd/>
            <a:tailEnd/>
          </a:ln>
        </p:spPr>
        <p:txBody>
          <a:bodyPr wrap="none">
            <a:spAutoFit/>
          </a:bodyPr>
          <a:lstStyle/>
          <a:p>
            <a:r>
              <a:rPr lang="en-GB" b="1" dirty="0">
                <a:latin typeface="Arial" charset="0"/>
              </a:rPr>
              <a:t>PERSON A</a:t>
            </a:r>
          </a:p>
        </p:txBody>
      </p:sp>
      <p:sp>
        <p:nvSpPr>
          <p:cNvPr id="129034" name="Text Box 2060"/>
          <p:cNvSpPr txBox="1">
            <a:spLocks noChangeArrowheads="1"/>
          </p:cNvSpPr>
          <p:nvPr/>
        </p:nvSpPr>
        <p:spPr bwMode="auto">
          <a:xfrm>
            <a:off x="5791200" y="4071938"/>
            <a:ext cx="1776413" cy="457200"/>
          </a:xfrm>
          <a:prstGeom prst="rect">
            <a:avLst/>
          </a:prstGeom>
          <a:noFill/>
          <a:ln w="9525">
            <a:noFill/>
            <a:miter lim="800000"/>
            <a:headEnd/>
            <a:tailEnd/>
          </a:ln>
        </p:spPr>
        <p:txBody>
          <a:bodyPr wrap="none">
            <a:spAutoFit/>
          </a:bodyPr>
          <a:lstStyle/>
          <a:p>
            <a:r>
              <a:rPr lang="en-GB" b="1" dirty="0">
                <a:latin typeface="Arial" charset="0"/>
              </a:rPr>
              <a:t>PERSON B</a:t>
            </a:r>
          </a:p>
        </p:txBody>
      </p:sp>
      <p:sp>
        <p:nvSpPr>
          <p:cNvPr id="129035" name="Text Box 2062"/>
          <p:cNvSpPr txBox="1">
            <a:spLocks noChangeArrowheads="1"/>
          </p:cNvSpPr>
          <p:nvPr/>
        </p:nvSpPr>
        <p:spPr bwMode="auto">
          <a:xfrm>
            <a:off x="6781800" y="4986338"/>
            <a:ext cx="1930400" cy="457200"/>
          </a:xfrm>
          <a:prstGeom prst="rect">
            <a:avLst/>
          </a:prstGeom>
          <a:noFill/>
          <a:ln w="9525">
            <a:noFill/>
            <a:miter lim="800000"/>
            <a:headEnd/>
            <a:tailEnd/>
          </a:ln>
        </p:spPr>
        <p:txBody>
          <a:bodyPr wrap="none">
            <a:spAutoFit/>
          </a:bodyPr>
          <a:lstStyle/>
          <a:p>
            <a:r>
              <a:rPr lang="en-GB" b="1" dirty="0">
                <a:latin typeface="Arial" charset="0"/>
              </a:rPr>
              <a:t>£100 money</a:t>
            </a:r>
          </a:p>
        </p:txBody>
      </p:sp>
      <p:sp>
        <p:nvSpPr>
          <p:cNvPr id="129036" name="Text Box 2064"/>
          <p:cNvSpPr txBox="1">
            <a:spLocks noChangeArrowheads="1"/>
          </p:cNvSpPr>
          <p:nvPr/>
        </p:nvSpPr>
        <p:spPr bwMode="auto">
          <a:xfrm>
            <a:off x="2657475" y="2700338"/>
            <a:ext cx="1485900" cy="461962"/>
          </a:xfrm>
          <a:prstGeom prst="rect">
            <a:avLst/>
          </a:prstGeom>
          <a:noFill/>
          <a:ln w="9525">
            <a:noFill/>
            <a:miter lim="800000"/>
            <a:headEnd/>
            <a:tailEnd/>
          </a:ln>
        </p:spPr>
        <p:txBody>
          <a:bodyPr wrap="none">
            <a:spAutoFit/>
          </a:bodyPr>
          <a:lstStyle/>
          <a:p>
            <a:r>
              <a:rPr lang="en-GB" b="1" dirty="0">
                <a:latin typeface="Arial" charset="0"/>
              </a:rPr>
              <a:t>cash £10</a:t>
            </a:r>
          </a:p>
        </p:txBody>
      </p:sp>
      <p:sp>
        <p:nvSpPr>
          <p:cNvPr id="18" name="Text Box 2061"/>
          <p:cNvSpPr txBox="1">
            <a:spLocks noChangeArrowheads="1"/>
          </p:cNvSpPr>
          <p:nvPr/>
        </p:nvSpPr>
        <p:spPr bwMode="auto">
          <a:xfrm>
            <a:off x="1128713" y="4986338"/>
            <a:ext cx="1671637" cy="461962"/>
          </a:xfrm>
          <a:prstGeom prst="rect">
            <a:avLst/>
          </a:prstGeom>
          <a:noFill/>
          <a:ln w="9525">
            <a:noFill/>
            <a:miter lim="800000"/>
            <a:headEnd/>
            <a:tailEnd/>
          </a:ln>
        </p:spPr>
        <p:txBody>
          <a:bodyPr wrap="none">
            <a:spAutoFit/>
          </a:bodyPr>
          <a:lstStyle/>
          <a:p>
            <a:pPr algn="r" defTabSz="1077913">
              <a:defRPr/>
            </a:pPr>
            <a:r>
              <a:rPr lang="en-GB" b="1" dirty="0">
                <a:latin typeface="+mj-lt"/>
              </a:rPr>
              <a:t>loan £ 100</a:t>
            </a:r>
          </a:p>
        </p:txBody>
      </p:sp>
      <p:sp>
        <p:nvSpPr>
          <p:cNvPr id="19" name="Text Box 2063"/>
          <p:cNvSpPr txBox="1">
            <a:spLocks noChangeArrowheads="1"/>
          </p:cNvSpPr>
          <p:nvPr/>
        </p:nvSpPr>
        <p:spPr bwMode="auto">
          <a:xfrm>
            <a:off x="5165725" y="2663825"/>
            <a:ext cx="1860550" cy="461963"/>
          </a:xfrm>
          <a:prstGeom prst="rect">
            <a:avLst/>
          </a:prstGeom>
          <a:noFill/>
          <a:ln w="9525">
            <a:noFill/>
            <a:miter lim="800000"/>
            <a:headEnd/>
            <a:tailEnd/>
          </a:ln>
        </p:spPr>
        <p:txBody>
          <a:bodyPr wrap="none">
            <a:spAutoFit/>
          </a:bodyPr>
          <a:lstStyle/>
          <a:p>
            <a:pPr>
              <a:defRPr/>
            </a:pPr>
            <a:r>
              <a:rPr lang="en-GB" b="1" dirty="0">
                <a:latin typeface="+mj-lt"/>
              </a:rPr>
              <a:t>£  10 equity</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Turkey CPI and M2 (% annual change)</a:t>
            </a:r>
            <a:endParaRPr lang="en-GB" dirty="0"/>
          </a:p>
        </p:txBody>
      </p:sp>
      <p:graphicFrame>
        <p:nvGraphicFramePr>
          <p:cNvPr id="4" name="Chart 3"/>
          <p:cNvGraphicFramePr/>
          <p:nvPr/>
        </p:nvGraphicFramePr>
        <p:xfrm>
          <a:off x="2051720" y="2204864"/>
          <a:ext cx="6078991" cy="38164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UK Home Prices and Lending (% annual change)</a:t>
            </a:r>
            <a:endParaRPr lang="en-GB" dirty="0"/>
          </a:p>
        </p:txBody>
      </p:sp>
      <p:graphicFrame>
        <p:nvGraphicFramePr>
          <p:cNvPr id="6" name="Chart 5"/>
          <p:cNvGraphicFramePr>
            <a:graphicFrameLocks/>
          </p:cNvGraphicFramePr>
          <p:nvPr/>
        </p:nvGraphicFramePr>
        <p:xfrm>
          <a:off x="2051720" y="2204864"/>
          <a:ext cx="6408712" cy="396044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762000" y="2249488"/>
            <a:ext cx="6400800" cy="457200"/>
          </a:xfrm>
          <a:prstGeom prst="rect">
            <a:avLst/>
          </a:prstGeom>
          <a:noFill/>
          <a:ln w="9525">
            <a:noFill/>
            <a:miter lim="800000"/>
            <a:headEnd/>
            <a:tailEnd/>
          </a:ln>
        </p:spPr>
        <p:txBody>
          <a:bodyPr>
            <a:spAutoFit/>
          </a:bodyPr>
          <a:lstStyle/>
          <a:p>
            <a:endParaRPr lang="en-US" b="1" dirty="0">
              <a:latin typeface="Arial" charset="0"/>
            </a:endParaRPr>
          </a:p>
        </p:txBody>
      </p:sp>
      <p:sp>
        <p:nvSpPr>
          <p:cNvPr id="8195" name="Title 5"/>
          <p:cNvSpPr>
            <a:spLocks noGrp="1"/>
          </p:cNvSpPr>
          <p:nvPr>
            <p:ph type="title"/>
          </p:nvPr>
        </p:nvSpPr>
        <p:spPr/>
        <p:txBody>
          <a:bodyPr/>
          <a:lstStyle/>
          <a:p>
            <a:pPr lvl="0"/>
            <a:r>
              <a:rPr lang="en-GB" smtClean="0"/>
              <a:t>Transition to an Interest-free Money Supply (1)</a:t>
            </a:r>
            <a:endParaRPr lang="en-GB" dirty="0" smtClean="0"/>
          </a:p>
        </p:txBody>
      </p:sp>
      <p:sp>
        <p:nvSpPr>
          <p:cNvPr id="8196" name="Rectangle 4"/>
          <p:cNvSpPr>
            <a:spLocks noGrp="1" noChangeArrowheads="1"/>
          </p:cNvSpPr>
          <p:nvPr>
            <p:ph idx="4294967295"/>
          </p:nvPr>
        </p:nvSpPr>
        <p:spPr>
          <a:xfrm>
            <a:off x="762000" y="1981200"/>
            <a:ext cx="8382000" cy="4616450"/>
          </a:xfrm>
        </p:spPr>
        <p:txBody>
          <a:bodyPr/>
          <a:lstStyle/>
          <a:p>
            <a:pPr marL="342900" lvl="1" indent="-342900">
              <a:spcAft>
                <a:spcPts val="1600"/>
              </a:spcAft>
              <a:buClr>
                <a:schemeClr val="accent2"/>
              </a:buClr>
              <a:buSzPct val="80000"/>
              <a:buFont typeface="Wingdings" pitchFamily="2" charset="2"/>
              <a:buChar char="l"/>
              <a:defRPr/>
            </a:pPr>
            <a:r>
              <a:rPr lang="en-GB" sz="1800" dirty="0" smtClean="0"/>
              <a:t>Implement programme of public education on need for reform</a:t>
            </a:r>
          </a:p>
          <a:p>
            <a:pPr marL="342900" lvl="1" indent="-342900">
              <a:spcAft>
                <a:spcPts val="1600"/>
              </a:spcAft>
              <a:buClr>
                <a:schemeClr val="accent2"/>
              </a:buClr>
              <a:buSzPct val="80000"/>
              <a:buFont typeface="Wingdings" pitchFamily="2" charset="2"/>
              <a:buChar char="l"/>
              <a:defRPr/>
            </a:pPr>
            <a:r>
              <a:rPr lang="en-GB" sz="1800" dirty="0" smtClean="0"/>
              <a:t>Separation of current accounts from risk-bearing investment accounts</a:t>
            </a:r>
          </a:p>
          <a:p>
            <a:pPr marL="342900" lvl="1" indent="-342900">
              <a:spcAft>
                <a:spcPts val="1600"/>
              </a:spcAft>
              <a:buClr>
                <a:schemeClr val="accent2"/>
              </a:buClr>
              <a:buSzPct val="80000"/>
              <a:buFont typeface="Wingdings" pitchFamily="2" charset="2"/>
              <a:buChar char="l"/>
              <a:defRPr/>
            </a:pPr>
            <a:r>
              <a:rPr lang="en-GB" sz="1800" dirty="0" smtClean="0">
                <a:ea typeface="+mn-ea"/>
              </a:rPr>
              <a:t>Establishment of a state-funded bank lending on an interest-free basis</a:t>
            </a:r>
          </a:p>
          <a:p>
            <a:pPr marL="342900" lvl="1" indent="-342900">
              <a:spcAft>
                <a:spcPts val="1600"/>
              </a:spcAft>
              <a:buClr>
                <a:schemeClr val="accent2"/>
              </a:buClr>
              <a:buSzPct val="80000"/>
              <a:buFont typeface="Wingdings" pitchFamily="2" charset="2"/>
              <a:buChar char="l"/>
              <a:defRPr/>
            </a:pPr>
            <a:r>
              <a:rPr lang="en-GB" sz="1800" dirty="0" smtClean="0">
                <a:ea typeface="+mn-ea"/>
              </a:rPr>
              <a:t>Adopt defensive restrictions on foreign capital movement</a:t>
            </a:r>
          </a:p>
          <a:p>
            <a:pPr marL="342900" lvl="1" indent="-342900">
              <a:spcAft>
                <a:spcPts val="1600"/>
              </a:spcAft>
              <a:buClr>
                <a:schemeClr val="accent2"/>
              </a:buClr>
              <a:buSzPct val="80000"/>
              <a:buFont typeface="Wingdings" pitchFamily="2" charset="2"/>
              <a:buChar char="l"/>
              <a:defRPr/>
            </a:pPr>
            <a:r>
              <a:rPr lang="en-GB" sz="1800" dirty="0" smtClean="0">
                <a:ea typeface="+mn-ea"/>
              </a:rPr>
              <a:t>Imposition of maximum rate of interest, gradual reduction over time</a:t>
            </a:r>
          </a:p>
          <a:p>
            <a:pPr marL="342900" lvl="1" indent="-342900">
              <a:spcAft>
                <a:spcPts val="1600"/>
              </a:spcAft>
              <a:buClr>
                <a:schemeClr val="accent2"/>
              </a:buClr>
              <a:buSzPct val="80000"/>
              <a:buFont typeface="Wingdings" pitchFamily="2" charset="2"/>
              <a:buChar char="l"/>
              <a:defRPr/>
            </a:pPr>
            <a:r>
              <a:rPr lang="en-GB" sz="1800" dirty="0" smtClean="0">
                <a:ea typeface="+mn-ea"/>
              </a:rPr>
              <a:t>Increase in M0 through government debt buy-back with simultaneous i</a:t>
            </a:r>
            <a:r>
              <a:rPr lang="en-GB" sz="1800" dirty="0" smtClean="0"/>
              <a:t>ncreases in statutory reserve ratios</a:t>
            </a:r>
          </a:p>
          <a:p>
            <a:pPr marL="342900" lvl="1" indent="-342900">
              <a:spcAft>
                <a:spcPts val="1600"/>
              </a:spcAft>
              <a:buClr>
                <a:schemeClr val="accent2"/>
              </a:buClr>
              <a:buSzPct val="80000"/>
              <a:buFont typeface="Wingdings" pitchFamily="2" charset="2"/>
              <a:buChar char="l"/>
              <a:defRPr/>
            </a:pPr>
            <a:r>
              <a:rPr lang="en-GB" sz="1800" dirty="0" smtClean="0">
                <a:ea typeface="+mn-ea"/>
              </a:rPr>
              <a:t>Encourage use of capital risk sharing products in investment accounts</a:t>
            </a:r>
          </a:p>
          <a:p>
            <a:pPr marL="342900" lvl="1" indent="-342900">
              <a:spcAft>
                <a:spcPts val="1600"/>
              </a:spcAft>
              <a:buClr>
                <a:schemeClr val="accent2"/>
              </a:buClr>
              <a:buSzPct val="80000"/>
              <a:buFont typeface="Wingdings" pitchFamily="2" charset="2"/>
              <a:buChar char="l"/>
              <a:defRPr/>
            </a:pPr>
            <a:r>
              <a:rPr lang="en-GB" sz="1800" dirty="0" smtClean="0"/>
              <a:t>Gradual increase in backing of M0 with selected real assets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1676400" y="2249488"/>
            <a:ext cx="6400800" cy="457200"/>
          </a:xfrm>
          <a:prstGeom prst="rect">
            <a:avLst/>
          </a:prstGeom>
          <a:noFill/>
          <a:ln w="9525">
            <a:noFill/>
            <a:miter lim="800000"/>
            <a:headEnd/>
            <a:tailEnd/>
          </a:ln>
        </p:spPr>
        <p:txBody>
          <a:bodyPr>
            <a:spAutoFit/>
          </a:bodyPr>
          <a:lstStyle/>
          <a:p>
            <a:pPr eaLnBrk="0" hangingPunct="0">
              <a:spcBef>
                <a:spcPct val="50000"/>
              </a:spcBef>
            </a:pPr>
            <a:endParaRPr lang="en-US" b="1" dirty="0">
              <a:latin typeface="Arial" charset="0"/>
            </a:endParaRPr>
          </a:p>
        </p:txBody>
      </p:sp>
      <p:graphicFrame>
        <p:nvGraphicFramePr>
          <p:cNvPr id="5" name="Table 4"/>
          <p:cNvGraphicFramePr>
            <a:graphicFrameLocks noGrp="1"/>
          </p:cNvGraphicFramePr>
          <p:nvPr/>
        </p:nvGraphicFramePr>
        <p:xfrm>
          <a:off x="1403648" y="2205329"/>
          <a:ext cx="7056784" cy="4175999"/>
        </p:xfrm>
        <a:graphic>
          <a:graphicData uri="http://schemas.openxmlformats.org/drawingml/2006/table">
            <a:tbl>
              <a:tblPr firstRow="1" bandRow="1">
                <a:tableStyleId>{5C22544A-7EE6-4342-B048-85BDC9FD1C3A}</a:tableStyleId>
              </a:tblPr>
              <a:tblGrid>
                <a:gridCol w="2607942"/>
                <a:gridCol w="1469052"/>
                <a:gridCol w="1489895"/>
                <a:gridCol w="1489895"/>
              </a:tblGrid>
              <a:tr h="370162">
                <a:tc>
                  <a:txBody>
                    <a:bodyPr/>
                    <a:lstStyle/>
                    <a:p>
                      <a:endParaRPr lang="en-GB" dirty="0">
                        <a:solidFill>
                          <a:schemeClr val="bg2">
                            <a:lumMod val="75000"/>
                            <a:lumOff val="25000"/>
                          </a:schemeClr>
                        </a:solidFill>
                      </a:endParaRPr>
                    </a:p>
                  </a:txBody>
                  <a:tcPr/>
                </a:tc>
                <a:tc>
                  <a:txBody>
                    <a:bodyPr/>
                    <a:lstStyle/>
                    <a:p>
                      <a:r>
                        <a:rPr lang="en-GB" dirty="0" smtClean="0">
                          <a:solidFill>
                            <a:schemeClr val="bg2">
                              <a:lumMod val="75000"/>
                              <a:lumOff val="25000"/>
                            </a:schemeClr>
                          </a:solidFill>
                        </a:rPr>
                        <a:t>Existing</a:t>
                      </a:r>
                      <a:endParaRPr lang="en-GB" dirty="0">
                        <a:solidFill>
                          <a:schemeClr val="bg2">
                            <a:lumMod val="75000"/>
                            <a:lumOff val="25000"/>
                          </a:schemeClr>
                        </a:solidFill>
                      </a:endParaRPr>
                    </a:p>
                  </a:txBody>
                  <a:tcPr/>
                </a:tc>
                <a:tc>
                  <a:txBody>
                    <a:bodyPr/>
                    <a:lstStyle/>
                    <a:p>
                      <a:r>
                        <a:rPr lang="en-GB" dirty="0" smtClean="0">
                          <a:solidFill>
                            <a:schemeClr val="bg2">
                              <a:lumMod val="75000"/>
                              <a:lumOff val="25000"/>
                            </a:schemeClr>
                          </a:solidFill>
                        </a:rPr>
                        <a:t>Reform1</a:t>
                      </a:r>
                      <a:endParaRPr lang="en-GB" dirty="0">
                        <a:solidFill>
                          <a:schemeClr val="bg2">
                            <a:lumMod val="75000"/>
                            <a:lumOff val="25000"/>
                          </a:schemeClr>
                        </a:solidFill>
                      </a:endParaRPr>
                    </a:p>
                  </a:txBody>
                  <a:tcPr/>
                </a:tc>
                <a:tc>
                  <a:txBody>
                    <a:bodyPr/>
                    <a:lstStyle/>
                    <a:p>
                      <a:r>
                        <a:rPr lang="en-GB" dirty="0" smtClean="0">
                          <a:solidFill>
                            <a:schemeClr val="bg2">
                              <a:lumMod val="75000"/>
                              <a:lumOff val="25000"/>
                            </a:schemeClr>
                          </a:solidFill>
                        </a:rPr>
                        <a:t>Reform</a:t>
                      </a:r>
                      <a:r>
                        <a:rPr lang="en-GB" baseline="0" dirty="0" smtClean="0">
                          <a:solidFill>
                            <a:schemeClr val="bg2">
                              <a:lumMod val="75000"/>
                              <a:lumOff val="25000"/>
                            </a:schemeClr>
                          </a:solidFill>
                        </a:rPr>
                        <a:t> </a:t>
                      </a:r>
                      <a:r>
                        <a:rPr lang="en-GB" dirty="0" smtClean="0">
                          <a:solidFill>
                            <a:schemeClr val="bg2">
                              <a:lumMod val="75000"/>
                              <a:lumOff val="25000"/>
                            </a:schemeClr>
                          </a:solidFill>
                        </a:rPr>
                        <a:t>2</a:t>
                      </a:r>
                      <a:endParaRPr lang="en-GB" dirty="0">
                        <a:solidFill>
                          <a:schemeClr val="bg2">
                            <a:lumMod val="75000"/>
                            <a:lumOff val="25000"/>
                          </a:schemeClr>
                        </a:solidFill>
                      </a:endParaRPr>
                    </a:p>
                  </a:txBody>
                  <a:tcPr/>
                </a:tc>
              </a:tr>
              <a:tr h="370162">
                <a:tc>
                  <a:txBody>
                    <a:bodyPr/>
                    <a:lstStyle/>
                    <a:p>
                      <a:r>
                        <a:rPr lang="en-GB" u="sng" dirty="0" smtClean="0"/>
                        <a:t>Bank</a:t>
                      </a:r>
                      <a:r>
                        <a:rPr lang="en-GB" u="sng" baseline="0" dirty="0" smtClean="0"/>
                        <a:t> assets</a:t>
                      </a:r>
                      <a:endParaRPr lang="en-GB" b="1" u="sng" dirty="0">
                        <a:solidFill>
                          <a:schemeClr val="accent4">
                            <a:lumMod val="25000"/>
                          </a:schemeClr>
                        </a:solidFill>
                      </a:endParaRPr>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162">
                <a:tc>
                  <a:txBody>
                    <a:bodyPr/>
                    <a:lstStyle/>
                    <a:p>
                      <a:r>
                        <a:rPr lang="en-GB" dirty="0" smtClean="0"/>
                        <a:t>Cash</a:t>
                      </a:r>
                      <a:endParaRPr lang="en-GB" dirty="0">
                        <a:solidFill>
                          <a:schemeClr val="accent4">
                            <a:lumMod val="25000"/>
                          </a:schemeClr>
                        </a:solidFill>
                      </a:endParaRPr>
                    </a:p>
                  </a:txBody>
                  <a:tcPr/>
                </a:tc>
                <a:tc>
                  <a:txBody>
                    <a:bodyPr/>
                    <a:lstStyle/>
                    <a:p>
                      <a:r>
                        <a:rPr lang="en-GB" dirty="0" smtClean="0"/>
                        <a:t>10</a:t>
                      </a:r>
                      <a:endParaRPr lang="en-GB" dirty="0"/>
                    </a:p>
                  </a:txBody>
                  <a:tcPr/>
                </a:tc>
                <a:tc>
                  <a:txBody>
                    <a:bodyPr/>
                    <a:lstStyle/>
                    <a:p>
                      <a:r>
                        <a:rPr lang="en-GB" dirty="0" smtClean="0"/>
                        <a:t>60</a:t>
                      </a:r>
                      <a:endParaRPr lang="en-GB" dirty="0"/>
                    </a:p>
                  </a:txBody>
                  <a:tcPr/>
                </a:tc>
                <a:tc>
                  <a:txBody>
                    <a:bodyPr/>
                    <a:lstStyle/>
                    <a:p>
                      <a:r>
                        <a:rPr lang="en-GB" dirty="0" smtClean="0"/>
                        <a:t>60</a:t>
                      </a:r>
                      <a:endParaRPr lang="en-GB" dirty="0"/>
                    </a:p>
                  </a:txBody>
                  <a:tcPr/>
                </a:tc>
              </a:tr>
              <a:tr h="370162">
                <a:tc>
                  <a:txBody>
                    <a:bodyPr/>
                    <a:lstStyle/>
                    <a:p>
                      <a:r>
                        <a:rPr lang="en-GB" dirty="0" smtClean="0"/>
                        <a:t>Loans to public sector</a:t>
                      </a:r>
                      <a:endParaRPr lang="en-GB" dirty="0">
                        <a:solidFill>
                          <a:schemeClr val="accent4">
                            <a:lumMod val="25000"/>
                          </a:schemeClr>
                        </a:solidFill>
                      </a:endParaRPr>
                    </a:p>
                  </a:txBody>
                  <a:tcPr/>
                </a:tc>
                <a:tc>
                  <a:txBody>
                    <a:bodyPr/>
                    <a:lstStyle/>
                    <a:p>
                      <a:r>
                        <a:rPr lang="en-GB" dirty="0" smtClean="0"/>
                        <a:t>50</a:t>
                      </a:r>
                      <a:endParaRPr lang="en-GB" dirty="0"/>
                    </a:p>
                  </a:txBody>
                  <a:tcPr/>
                </a:tc>
                <a:tc>
                  <a:txBody>
                    <a:bodyPr/>
                    <a:lstStyle/>
                    <a:p>
                      <a:r>
                        <a:rPr lang="en-GB" dirty="0" smtClean="0"/>
                        <a:t>0</a:t>
                      </a:r>
                      <a:endParaRPr lang="en-GB" dirty="0"/>
                    </a:p>
                  </a:txBody>
                  <a:tcPr/>
                </a:tc>
                <a:tc>
                  <a:txBody>
                    <a:bodyPr/>
                    <a:lstStyle/>
                    <a:p>
                      <a:r>
                        <a:rPr lang="en-GB" dirty="0" smtClean="0"/>
                        <a:t>0</a:t>
                      </a:r>
                      <a:endParaRPr lang="en-GB" dirty="0"/>
                    </a:p>
                  </a:txBody>
                  <a:tcPr/>
                </a:tc>
              </a:tr>
              <a:tr h="370162">
                <a:tc>
                  <a:txBody>
                    <a:bodyPr/>
                    <a:lstStyle/>
                    <a:p>
                      <a:r>
                        <a:rPr lang="en-GB" dirty="0" smtClean="0"/>
                        <a:t>Loans to private sector</a:t>
                      </a:r>
                      <a:endParaRPr lang="en-GB" dirty="0">
                        <a:solidFill>
                          <a:schemeClr val="accent4">
                            <a:lumMod val="25000"/>
                          </a:schemeClr>
                        </a:solidFill>
                      </a:endParaRPr>
                    </a:p>
                  </a:txBody>
                  <a:tcPr/>
                </a:tc>
                <a:tc>
                  <a:txBody>
                    <a:bodyPr/>
                    <a:lstStyle/>
                    <a:p>
                      <a:r>
                        <a:rPr lang="en-GB" dirty="0" smtClean="0"/>
                        <a:t>40</a:t>
                      </a:r>
                      <a:endParaRPr lang="en-GB" dirty="0"/>
                    </a:p>
                  </a:txBody>
                  <a:tcPr/>
                </a:tc>
                <a:tc>
                  <a:txBody>
                    <a:bodyPr/>
                    <a:lstStyle/>
                    <a:p>
                      <a:r>
                        <a:rPr lang="en-GB" dirty="0" smtClean="0"/>
                        <a:t>40</a:t>
                      </a:r>
                      <a:endParaRPr lang="en-GB" dirty="0"/>
                    </a:p>
                  </a:txBody>
                  <a:tcPr/>
                </a:tc>
                <a:tc>
                  <a:txBody>
                    <a:bodyPr/>
                    <a:lstStyle/>
                    <a:p>
                      <a:r>
                        <a:rPr lang="en-GB" dirty="0" smtClean="0"/>
                        <a:t>0</a:t>
                      </a:r>
                      <a:endParaRPr lang="en-GB" dirty="0"/>
                    </a:p>
                  </a:txBody>
                  <a:tcPr/>
                </a:tc>
              </a:tr>
              <a:tr h="370162">
                <a:tc>
                  <a:txBody>
                    <a:bodyPr/>
                    <a:lstStyle/>
                    <a:p>
                      <a:r>
                        <a:rPr lang="en-GB" dirty="0" smtClean="0"/>
                        <a:t>Total</a:t>
                      </a:r>
                      <a:endParaRPr lang="en-GB" dirty="0">
                        <a:solidFill>
                          <a:schemeClr val="accent4">
                            <a:lumMod val="25000"/>
                          </a:schemeClr>
                        </a:solidFill>
                      </a:endParaRPr>
                    </a:p>
                  </a:txBody>
                  <a:tcPr/>
                </a:tc>
                <a:tc>
                  <a:txBody>
                    <a:bodyPr/>
                    <a:lstStyle/>
                    <a:p>
                      <a:r>
                        <a:rPr lang="en-GB" dirty="0" smtClean="0"/>
                        <a:t>100</a:t>
                      </a:r>
                      <a:endParaRPr lang="en-GB" dirty="0"/>
                    </a:p>
                  </a:txBody>
                  <a:tcPr/>
                </a:tc>
                <a:tc>
                  <a:txBody>
                    <a:bodyPr/>
                    <a:lstStyle/>
                    <a:p>
                      <a:r>
                        <a:rPr lang="en-GB" dirty="0" smtClean="0"/>
                        <a:t>100</a:t>
                      </a:r>
                      <a:endParaRPr lang="en-GB" dirty="0"/>
                    </a:p>
                  </a:txBody>
                  <a:tcPr/>
                </a:tc>
                <a:tc>
                  <a:txBody>
                    <a:bodyPr/>
                    <a:lstStyle/>
                    <a:p>
                      <a:r>
                        <a:rPr lang="en-GB" dirty="0" smtClean="0"/>
                        <a:t>60</a:t>
                      </a:r>
                      <a:endParaRPr lang="en-GB" dirty="0"/>
                    </a:p>
                  </a:txBody>
                  <a:tcPr/>
                </a:tc>
              </a:tr>
              <a:tr h="370162">
                <a:tc>
                  <a:txBody>
                    <a:bodyPr/>
                    <a:lstStyle/>
                    <a:p>
                      <a:endParaRPr lang="en-GB" b="0" dirty="0">
                        <a:solidFill>
                          <a:schemeClr val="accent4">
                            <a:lumMod val="25000"/>
                          </a:schemeClr>
                        </a:solidFill>
                      </a:endParaRPr>
                    </a:p>
                  </a:txBody>
                  <a:tcPr/>
                </a:tc>
                <a:tc>
                  <a:txBody>
                    <a:bodyPr/>
                    <a:lstStyle/>
                    <a:p>
                      <a:endParaRPr lang="en-GB" dirty="0"/>
                    </a:p>
                  </a:txBody>
                  <a:tcPr/>
                </a:tc>
                <a:tc>
                  <a:txBody>
                    <a:bodyPr/>
                    <a:lstStyle/>
                    <a:p>
                      <a:endParaRPr lang="en-GB" dirty="0"/>
                    </a:p>
                  </a:txBody>
                  <a:tcPr/>
                </a:tc>
                <a:tc>
                  <a:txBody>
                    <a:bodyPr/>
                    <a:lstStyle/>
                    <a:p>
                      <a:endParaRPr lang="en-GB" dirty="0"/>
                    </a:p>
                  </a:txBody>
                  <a:tcPr/>
                </a:tc>
              </a:tr>
              <a:tr h="474379">
                <a:tc>
                  <a:txBody>
                    <a:bodyPr/>
                    <a:lstStyle/>
                    <a:p>
                      <a:r>
                        <a:rPr lang="en-GB" u="sng" dirty="0" smtClean="0"/>
                        <a:t>Bank liabilities</a:t>
                      </a:r>
                      <a:endParaRPr lang="en-GB" b="1" u="sng" dirty="0">
                        <a:solidFill>
                          <a:schemeClr val="accent4">
                            <a:lumMod val="25000"/>
                          </a:schemeClr>
                        </a:solidFill>
                      </a:endParaRPr>
                    </a:p>
                  </a:txBody>
                  <a:tcPr/>
                </a:tc>
                <a:tc>
                  <a:txBody>
                    <a:bodyPr/>
                    <a:lstStyle/>
                    <a:p>
                      <a:endParaRPr lang="en-GB" dirty="0"/>
                    </a:p>
                  </a:txBody>
                  <a:tcPr/>
                </a:tc>
                <a:tc>
                  <a:txBody>
                    <a:bodyPr/>
                    <a:lstStyle/>
                    <a:p>
                      <a:endParaRPr lang="en-GB" dirty="0"/>
                    </a:p>
                  </a:txBody>
                  <a:tcPr/>
                </a:tc>
                <a:tc>
                  <a:txBody>
                    <a:bodyPr/>
                    <a:lstStyle/>
                    <a:p>
                      <a:endParaRPr lang="en-GB" dirty="0"/>
                    </a:p>
                  </a:txBody>
                  <a:tcPr/>
                </a:tc>
              </a:tr>
              <a:tr h="370162">
                <a:tc>
                  <a:txBody>
                    <a:bodyPr/>
                    <a:lstStyle/>
                    <a:p>
                      <a:r>
                        <a:rPr lang="en-GB" dirty="0" smtClean="0"/>
                        <a:t>Owners’ equity</a:t>
                      </a:r>
                      <a:endParaRPr lang="en-GB" dirty="0">
                        <a:solidFill>
                          <a:schemeClr val="accent4">
                            <a:lumMod val="25000"/>
                          </a:schemeClr>
                        </a:solidFill>
                      </a:endParaRPr>
                    </a:p>
                  </a:txBody>
                  <a:tcPr/>
                </a:tc>
                <a:tc>
                  <a:txBody>
                    <a:bodyPr/>
                    <a:lstStyle/>
                    <a:p>
                      <a:r>
                        <a:rPr lang="en-GB" dirty="0" smtClean="0"/>
                        <a:t>10</a:t>
                      </a:r>
                      <a:endParaRPr lang="en-GB" dirty="0"/>
                    </a:p>
                  </a:txBody>
                  <a:tcPr/>
                </a:tc>
                <a:tc>
                  <a:txBody>
                    <a:bodyPr/>
                    <a:lstStyle/>
                    <a:p>
                      <a:r>
                        <a:rPr lang="en-GB" dirty="0" smtClean="0"/>
                        <a:t>10</a:t>
                      </a:r>
                      <a:endParaRPr lang="en-GB" dirty="0"/>
                    </a:p>
                  </a:txBody>
                  <a:tcPr/>
                </a:tc>
                <a:tc>
                  <a:txBody>
                    <a:bodyPr/>
                    <a:lstStyle/>
                    <a:p>
                      <a:r>
                        <a:rPr lang="en-GB" dirty="0" smtClean="0"/>
                        <a:t>10</a:t>
                      </a:r>
                      <a:endParaRPr lang="en-GB" dirty="0"/>
                    </a:p>
                  </a:txBody>
                  <a:tcPr/>
                </a:tc>
              </a:tr>
              <a:tr h="370162">
                <a:tc>
                  <a:txBody>
                    <a:bodyPr/>
                    <a:lstStyle/>
                    <a:p>
                      <a:r>
                        <a:rPr lang="en-GB" dirty="0" smtClean="0"/>
                        <a:t>Deposits</a:t>
                      </a:r>
                      <a:endParaRPr lang="en-GB" dirty="0">
                        <a:solidFill>
                          <a:schemeClr val="accent4">
                            <a:lumMod val="25000"/>
                          </a:schemeClr>
                        </a:solidFill>
                      </a:endParaRPr>
                    </a:p>
                  </a:txBody>
                  <a:tcPr/>
                </a:tc>
                <a:tc>
                  <a:txBody>
                    <a:bodyPr/>
                    <a:lstStyle/>
                    <a:p>
                      <a:r>
                        <a:rPr lang="en-GB" dirty="0" smtClean="0"/>
                        <a:t>90</a:t>
                      </a:r>
                      <a:endParaRPr lang="en-GB" dirty="0"/>
                    </a:p>
                  </a:txBody>
                  <a:tcPr/>
                </a:tc>
                <a:tc>
                  <a:txBody>
                    <a:bodyPr/>
                    <a:lstStyle/>
                    <a:p>
                      <a:r>
                        <a:rPr lang="en-GB" dirty="0" smtClean="0"/>
                        <a:t>90</a:t>
                      </a:r>
                      <a:endParaRPr lang="en-GB" dirty="0"/>
                    </a:p>
                  </a:txBody>
                  <a:tcPr/>
                </a:tc>
                <a:tc>
                  <a:txBody>
                    <a:bodyPr/>
                    <a:lstStyle/>
                    <a:p>
                      <a:r>
                        <a:rPr lang="en-GB" dirty="0" smtClean="0"/>
                        <a:t>50</a:t>
                      </a:r>
                      <a:endParaRPr lang="en-GB" dirty="0"/>
                    </a:p>
                  </a:txBody>
                  <a:tcPr/>
                </a:tc>
              </a:tr>
              <a:tr h="370162">
                <a:tc>
                  <a:txBody>
                    <a:bodyPr/>
                    <a:lstStyle/>
                    <a:p>
                      <a:r>
                        <a:rPr lang="en-GB" dirty="0" smtClean="0"/>
                        <a:t>Total</a:t>
                      </a:r>
                      <a:endParaRPr lang="en-GB" dirty="0">
                        <a:solidFill>
                          <a:schemeClr val="accent4">
                            <a:lumMod val="25000"/>
                          </a:schemeClr>
                        </a:solidFill>
                      </a:endParaRPr>
                    </a:p>
                  </a:txBody>
                  <a:tcPr/>
                </a:tc>
                <a:tc>
                  <a:txBody>
                    <a:bodyPr/>
                    <a:lstStyle/>
                    <a:p>
                      <a:r>
                        <a:rPr lang="en-GB" dirty="0" smtClean="0"/>
                        <a:t>100</a:t>
                      </a:r>
                      <a:endParaRPr lang="en-GB" dirty="0"/>
                    </a:p>
                  </a:txBody>
                  <a:tcPr/>
                </a:tc>
                <a:tc>
                  <a:txBody>
                    <a:bodyPr/>
                    <a:lstStyle/>
                    <a:p>
                      <a:r>
                        <a:rPr lang="en-GB" dirty="0" smtClean="0"/>
                        <a:t>100</a:t>
                      </a:r>
                      <a:endParaRPr lang="en-GB" dirty="0"/>
                    </a:p>
                  </a:txBody>
                  <a:tcPr/>
                </a:tc>
                <a:tc>
                  <a:txBody>
                    <a:bodyPr/>
                    <a:lstStyle/>
                    <a:p>
                      <a:r>
                        <a:rPr lang="en-GB" dirty="0" smtClean="0"/>
                        <a:t>60</a:t>
                      </a:r>
                      <a:endParaRPr lang="en-GB" dirty="0"/>
                    </a:p>
                  </a:txBody>
                  <a:tcPr/>
                </a:tc>
              </a:tr>
            </a:tbl>
          </a:graphicData>
        </a:graphic>
      </p:graphicFrame>
      <p:sp>
        <p:nvSpPr>
          <p:cNvPr id="9" name="Title 8"/>
          <p:cNvSpPr>
            <a:spLocks noGrp="1"/>
          </p:cNvSpPr>
          <p:nvPr>
            <p:ph type="title"/>
          </p:nvPr>
        </p:nvSpPr>
        <p:spPr/>
        <p:txBody>
          <a:bodyPr/>
          <a:lstStyle/>
          <a:p>
            <a:r>
              <a:rPr lang="en-GB" smtClean="0"/>
              <a:t>Transition to an Interest-free Money Supply (2)</a:t>
            </a:r>
            <a:endParaRPr lang="en-GB"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smtClean="0"/>
              <a:t>A New Institutional Framework</a:t>
            </a:r>
            <a:endParaRPr lang="en-GB" dirty="0"/>
          </a:p>
        </p:txBody>
      </p:sp>
      <p:sp>
        <p:nvSpPr>
          <p:cNvPr id="35845" name="Text Box 5"/>
          <p:cNvSpPr txBox="1">
            <a:spLocks noChangeArrowheads="1"/>
          </p:cNvSpPr>
          <p:nvPr/>
        </p:nvSpPr>
        <p:spPr bwMode="auto">
          <a:xfrm>
            <a:off x="899592" y="3848855"/>
            <a:ext cx="2016224" cy="400110"/>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lang="en-GB" sz="2000" dirty="0" smtClean="0">
                <a:solidFill>
                  <a:schemeClr val="bg2"/>
                </a:solidFill>
                <a:latin typeface="+mn-lt"/>
              </a:rPr>
              <a:t>Individuals</a:t>
            </a:r>
            <a:endParaRPr kumimoji="0" lang="en-GB" sz="2000" dirty="0">
              <a:solidFill>
                <a:schemeClr val="bg2"/>
              </a:solidFill>
              <a:latin typeface="+mn-lt"/>
            </a:endParaRPr>
          </a:p>
        </p:txBody>
      </p:sp>
      <p:sp>
        <p:nvSpPr>
          <p:cNvPr id="28" name="Line 24"/>
          <p:cNvSpPr>
            <a:spLocks noChangeShapeType="1"/>
          </p:cNvSpPr>
          <p:nvPr/>
        </p:nvSpPr>
        <p:spPr bwMode="auto">
          <a:xfrm flipH="1" flipV="1">
            <a:off x="1907704" y="2912750"/>
            <a:ext cx="0" cy="575936"/>
          </a:xfrm>
          <a:prstGeom prst="line">
            <a:avLst/>
          </a:prstGeom>
          <a:noFill/>
          <a:ln w="9525">
            <a:solidFill>
              <a:schemeClr val="tx1"/>
            </a:solidFill>
            <a:prstDash val="solid"/>
            <a:round/>
            <a:headEnd type="none" w="med" len="med"/>
            <a:tailEnd type="triangle" w="med" len="med"/>
          </a:ln>
          <a:effectLst/>
        </p:spPr>
        <p:txBody>
          <a:bodyPr/>
          <a:lstStyle/>
          <a:p>
            <a:endParaRPr lang="en-GB" dirty="0">
              <a:latin typeface="+mn-lt"/>
            </a:endParaRPr>
          </a:p>
        </p:txBody>
      </p:sp>
      <p:sp>
        <p:nvSpPr>
          <p:cNvPr id="32" name="Line 6"/>
          <p:cNvSpPr>
            <a:spLocks noChangeShapeType="1"/>
          </p:cNvSpPr>
          <p:nvPr/>
        </p:nvSpPr>
        <p:spPr bwMode="auto">
          <a:xfrm flipH="1" flipV="1">
            <a:off x="7092280" y="4293096"/>
            <a:ext cx="0" cy="1152128"/>
          </a:xfrm>
          <a:prstGeom prst="line">
            <a:avLst/>
          </a:prstGeom>
          <a:ln>
            <a:solidFill>
              <a:schemeClr val="tx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5" name="Text Box 8"/>
          <p:cNvSpPr txBox="1">
            <a:spLocks noChangeArrowheads="1"/>
          </p:cNvSpPr>
          <p:nvPr/>
        </p:nvSpPr>
        <p:spPr bwMode="auto">
          <a:xfrm>
            <a:off x="899592" y="2204864"/>
            <a:ext cx="2016224" cy="707886"/>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kumimoji="0" lang="en-GB" sz="2000" dirty="0" smtClean="0">
                <a:solidFill>
                  <a:schemeClr val="bg2"/>
                </a:solidFill>
                <a:latin typeface="+mn-lt"/>
              </a:rPr>
              <a:t>100% Sight Deposit </a:t>
            </a:r>
            <a:r>
              <a:rPr lang="en-GB" sz="2000" dirty="0" smtClean="0">
                <a:solidFill>
                  <a:schemeClr val="bg2"/>
                </a:solidFill>
                <a:latin typeface="+mn-lt"/>
              </a:rPr>
              <a:t>Banks</a:t>
            </a:r>
            <a:endParaRPr kumimoji="0" lang="en-GB" sz="2000" dirty="0">
              <a:solidFill>
                <a:schemeClr val="bg2"/>
              </a:solidFill>
              <a:latin typeface="+mn-lt"/>
            </a:endParaRPr>
          </a:p>
        </p:txBody>
      </p:sp>
      <p:sp>
        <p:nvSpPr>
          <p:cNvPr id="31" name="Text Box 8"/>
          <p:cNvSpPr txBox="1">
            <a:spLocks noChangeArrowheads="1"/>
          </p:cNvSpPr>
          <p:nvPr/>
        </p:nvSpPr>
        <p:spPr bwMode="auto">
          <a:xfrm>
            <a:off x="899592" y="5445224"/>
            <a:ext cx="2016224" cy="707886"/>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kumimoji="0" lang="en-GB" sz="2000" dirty="0" smtClean="0">
                <a:solidFill>
                  <a:schemeClr val="bg2"/>
                </a:solidFill>
                <a:latin typeface="+mn-lt"/>
              </a:rPr>
              <a:t>Investment Institutions</a:t>
            </a:r>
            <a:endParaRPr kumimoji="0" lang="en-GB" sz="2000" dirty="0">
              <a:solidFill>
                <a:schemeClr val="bg2"/>
              </a:solidFill>
              <a:latin typeface="+mn-lt"/>
            </a:endParaRPr>
          </a:p>
        </p:txBody>
      </p:sp>
      <p:sp>
        <p:nvSpPr>
          <p:cNvPr id="33" name="Text Box 8"/>
          <p:cNvSpPr txBox="1">
            <a:spLocks noChangeArrowheads="1"/>
          </p:cNvSpPr>
          <p:nvPr/>
        </p:nvSpPr>
        <p:spPr bwMode="auto">
          <a:xfrm>
            <a:off x="5652120" y="5445224"/>
            <a:ext cx="2016224" cy="707886"/>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lang="en-GB" sz="2000" dirty="0" smtClean="0">
                <a:solidFill>
                  <a:schemeClr val="bg2"/>
                </a:solidFill>
                <a:latin typeface="+mn-lt"/>
              </a:rPr>
              <a:t>Public Sector Welfare Trust</a:t>
            </a:r>
            <a:endParaRPr kumimoji="0" lang="en-GB" sz="2000" dirty="0">
              <a:solidFill>
                <a:schemeClr val="bg2"/>
              </a:solidFill>
              <a:latin typeface="+mn-lt"/>
            </a:endParaRPr>
          </a:p>
        </p:txBody>
      </p:sp>
      <p:sp>
        <p:nvSpPr>
          <p:cNvPr id="34" name="Text Box 5"/>
          <p:cNvSpPr txBox="1">
            <a:spLocks noChangeArrowheads="1"/>
          </p:cNvSpPr>
          <p:nvPr/>
        </p:nvSpPr>
        <p:spPr bwMode="auto">
          <a:xfrm>
            <a:off x="3275856" y="3848854"/>
            <a:ext cx="2016000" cy="400110"/>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smtClean="0">
                <a:solidFill>
                  <a:schemeClr val="bg2"/>
                </a:solidFill>
                <a:latin typeface="+mn-lt"/>
              </a:rPr>
              <a:t>Corporations</a:t>
            </a:r>
            <a:endParaRPr kumimoji="0" lang="en-GB" sz="2000" dirty="0">
              <a:solidFill>
                <a:schemeClr val="bg2"/>
              </a:solidFill>
              <a:latin typeface="+mn-lt"/>
            </a:endParaRPr>
          </a:p>
        </p:txBody>
      </p:sp>
      <p:sp>
        <p:nvSpPr>
          <p:cNvPr id="35" name="Text Box 5"/>
          <p:cNvSpPr txBox="1">
            <a:spLocks noChangeArrowheads="1"/>
          </p:cNvSpPr>
          <p:nvPr/>
        </p:nvSpPr>
        <p:spPr bwMode="auto">
          <a:xfrm>
            <a:off x="5652120" y="3848854"/>
            <a:ext cx="20160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smtClean="0">
                <a:solidFill>
                  <a:schemeClr val="bg2"/>
                </a:solidFill>
                <a:latin typeface="+mn-lt"/>
              </a:rPr>
              <a:t>Government</a:t>
            </a:r>
            <a:endParaRPr kumimoji="0" lang="en-GB" sz="2000" dirty="0">
              <a:solidFill>
                <a:schemeClr val="bg2"/>
              </a:solidFill>
              <a:latin typeface="+mn-lt"/>
            </a:endParaRPr>
          </a:p>
        </p:txBody>
      </p:sp>
      <p:cxnSp>
        <p:nvCxnSpPr>
          <p:cNvPr id="37" name="Straight Connector 36"/>
          <p:cNvCxnSpPr>
            <a:stCxn id="28" idx="0"/>
          </p:cNvCxnSpPr>
          <p:nvPr/>
        </p:nvCxnSpPr>
        <p:spPr bwMode="auto">
          <a:xfrm>
            <a:off x="1907704" y="3488686"/>
            <a:ext cx="4788000" cy="128"/>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40" name="Straight Connector 39"/>
          <p:cNvCxnSpPr>
            <a:endCxn id="35" idx="0"/>
          </p:cNvCxnSpPr>
          <p:nvPr/>
        </p:nvCxnSpPr>
        <p:spPr bwMode="auto">
          <a:xfrm flipH="1">
            <a:off x="6660120" y="3488814"/>
            <a:ext cx="112" cy="360040"/>
          </a:xfrm>
          <a:prstGeom prst="line">
            <a:avLst/>
          </a:prstGeom>
          <a:solidFill>
            <a:schemeClr val="accent1"/>
          </a:solidFill>
          <a:ln w="12700" cap="sq" cmpd="sng" algn="ctr">
            <a:solidFill>
              <a:schemeClr val="tx1"/>
            </a:solidFill>
            <a:prstDash val="solid"/>
            <a:round/>
            <a:headEnd type="none" w="med" len="med"/>
            <a:tailEnd type="triangle" w="med" len="med"/>
          </a:ln>
          <a:effectLst/>
        </p:spPr>
      </p:cxnSp>
      <p:cxnSp>
        <p:nvCxnSpPr>
          <p:cNvPr id="43" name="Straight Connector 42"/>
          <p:cNvCxnSpPr>
            <a:stCxn id="34" idx="0"/>
          </p:cNvCxnSpPr>
          <p:nvPr/>
        </p:nvCxnSpPr>
        <p:spPr bwMode="auto">
          <a:xfrm flipV="1">
            <a:off x="4283856" y="3488814"/>
            <a:ext cx="112" cy="360040"/>
          </a:xfrm>
          <a:prstGeom prst="line">
            <a:avLst/>
          </a:prstGeom>
          <a:solidFill>
            <a:schemeClr val="accent1"/>
          </a:solidFill>
          <a:ln w="12700" cap="sq" cmpd="sng" algn="ctr">
            <a:solidFill>
              <a:schemeClr val="tx1"/>
            </a:solidFill>
            <a:prstDash val="solid"/>
            <a:round/>
            <a:headEnd type="triangle" w="med" len="med"/>
            <a:tailEnd type="none" w="med" len="med"/>
          </a:ln>
          <a:effectLst/>
        </p:spPr>
      </p:cxnSp>
      <p:cxnSp>
        <p:nvCxnSpPr>
          <p:cNvPr id="45" name="Straight Connector 44"/>
          <p:cNvCxnSpPr>
            <a:stCxn id="35845" idx="0"/>
            <a:endCxn id="28" idx="0"/>
          </p:cNvCxnSpPr>
          <p:nvPr/>
        </p:nvCxnSpPr>
        <p:spPr bwMode="auto">
          <a:xfrm flipV="1">
            <a:off x="1907704" y="3488686"/>
            <a:ext cx="0" cy="360169"/>
          </a:xfrm>
          <a:prstGeom prst="line">
            <a:avLst/>
          </a:prstGeom>
          <a:solidFill>
            <a:schemeClr val="accent1"/>
          </a:solidFill>
          <a:ln w="12700" cap="sq" cmpd="sng" algn="ctr">
            <a:solidFill>
              <a:schemeClr val="tx1"/>
            </a:solidFill>
            <a:prstDash val="solid"/>
            <a:round/>
            <a:headEnd type="triangle" w="med" len="med"/>
            <a:tailEnd type="none" w="med" len="med"/>
          </a:ln>
          <a:effectLst/>
        </p:spPr>
      </p:cxnSp>
      <p:cxnSp>
        <p:nvCxnSpPr>
          <p:cNvPr id="49" name="Straight Connector 48"/>
          <p:cNvCxnSpPr>
            <a:stCxn id="31" idx="0"/>
          </p:cNvCxnSpPr>
          <p:nvPr/>
        </p:nvCxnSpPr>
        <p:spPr bwMode="auto">
          <a:xfrm flipV="1">
            <a:off x="1907704" y="5013176"/>
            <a:ext cx="0" cy="432048"/>
          </a:xfrm>
          <a:prstGeom prst="line">
            <a:avLst/>
          </a:prstGeom>
          <a:solidFill>
            <a:schemeClr val="accent1"/>
          </a:solidFill>
          <a:ln w="12700" cap="sq" cmpd="sng" algn="ctr">
            <a:solidFill>
              <a:srgbClr val="FFFF00"/>
            </a:solidFill>
            <a:prstDash val="solid"/>
            <a:round/>
            <a:headEnd type="triangle" w="med" len="med"/>
            <a:tailEnd type="none" w="med" len="med"/>
          </a:ln>
          <a:effectLst/>
        </p:spPr>
      </p:cxnSp>
      <p:cxnSp>
        <p:nvCxnSpPr>
          <p:cNvPr id="53" name="Straight Connector 52"/>
          <p:cNvCxnSpPr/>
          <p:nvPr/>
        </p:nvCxnSpPr>
        <p:spPr bwMode="auto">
          <a:xfrm>
            <a:off x="1907704" y="5013176"/>
            <a:ext cx="4752000" cy="0"/>
          </a:xfrm>
          <a:prstGeom prst="line">
            <a:avLst/>
          </a:prstGeom>
          <a:solidFill>
            <a:schemeClr val="accent1"/>
          </a:solidFill>
          <a:ln w="12700" cap="sq" cmpd="sng" algn="ctr">
            <a:solidFill>
              <a:srgbClr val="FFFF00"/>
            </a:solidFill>
            <a:prstDash val="solid"/>
            <a:round/>
            <a:headEnd type="none" w="sm" len="sm"/>
            <a:tailEnd type="none" w="sm" len="sm"/>
          </a:ln>
          <a:effectLst/>
        </p:spPr>
      </p:cxnSp>
      <p:cxnSp>
        <p:nvCxnSpPr>
          <p:cNvPr id="55" name="Straight Arrow Connector 54"/>
          <p:cNvCxnSpPr>
            <a:endCxn id="35" idx="2"/>
          </p:cNvCxnSpPr>
          <p:nvPr/>
        </p:nvCxnSpPr>
        <p:spPr bwMode="auto">
          <a:xfrm flipH="1" flipV="1">
            <a:off x="6660120" y="4245729"/>
            <a:ext cx="112" cy="767447"/>
          </a:xfrm>
          <a:prstGeom prst="straightConnector1">
            <a:avLst/>
          </a:prstGeom>
          <a:solidFill>
            <a:schemeClr val="accent1"/>
          </a:solidFill>
          <a:ln w="12700" cap="sq" cmpd="sng" algn="ctr">
            <a:solidFill>
              <a:srgbClr val="FFFF00"/>
            </a:solidFill>
            <a:prstDash val="solid"/>
            <a:round/>
            <a:headEnd type="none" w="sm" len="sm"/>
            <a:tailEnd type="arrow"/>
          </a:ln>
          <a:effectLst/>
        </p:spPr>
      </p:cxnSp>
      <p:cxnSp>
        <p:nvCxnSpPr>
          <p:cNvPr id="58" name="Straight Arrow Connector 57"/>
          <p:cNvCxnSpPr>
            <a:endCxn id="34" idx="2"/>
          </p:cNvCxnSpPr>
          <p:nvPr/>
        </p:nvCxnSpPr>
        <p:spPr bwMode="auto">
          <a:xfrm flipH="1" flipV="1">
            <a:off x="4283856" y="4248964"/>
            <a:ext cx="112" cy="764214"/>
          </a:xfrm>
          <a:prstGeom prst="straightConnector1">
            <a:avLst/>
          </a:prstGeom>
          <a:solidFill>
            <a:schemeClr val="accent1"/>
          </a:solidFill>
          <a:ln w="12700" cap="sq" cmpd="sng" algn="ctr">
            <a:solidFill>
              <a:srgbClr val="FFFF00"/>
            </a:solidFill>
            <a:prstDash val="solid"/>
            <a:round/>
            <a:headEnd type="none" w="sm" len="sm"/>
            <a:tailEnd type="arrow"/>
          </a:ln>
          <a:effectLst/>
        </p:spPr>
      </p:cxnSp>
      <p:cxnSp>
        <p:nvCxnSpPr>
          <p:cNvPr id="60" name="Straight Arrow Connector 59"/>
          <p:cNvCxnSpPr>
            <a:endCxn id="35845" idx="2"/>
          </p:cNvCxnSpPr>
          <p:nvPr/>
        </p:nvCxnSpPr>
        <p:spPr bwMode="auto">
          <a:xfrm flipV="1">
            <a:off x="1907704" y="4248965"/>
            <a:ext cx="0" cy="764211"/>
          </a:xfrm>
          <a:prstGeom prst="straightConnector1">
            <a:avLst/>
          </a:prstGeom>
          <a:solidFill>
            <a:schemeClr val="accent1"/>
          </a:solidFill>
          <a:ln w="12700" cap="sq" cmpd="sng" algn="ctr">
            <a:solidFill>
              <a:srgbClr val="FFFF00"/>
            </a:solidFill>
            <a:prstDash val="solid"/>
            <a:round/>
            <a:headEnd type="none" w="sm" len="sm"/>
            <a:tailEnd type="arrow"/>
          </a:ln>
          <a:effectLst/>
        </p:spPr>
      </p:cxnSp>
      <p:sp>
        <p:nvSpPr>
          <p:cNvPr id="61" name="Text Box 8"/>
          <p:cNvSpPr txBox="1">
            <a:spLocks noChangeArrowheads="1"/>
          </p:cNvSpPr>
          <p:nvPr/>
        </p:nvSpPr>
        <p:spPr bwMode="auto">
          <a:xfrm>
            <a:off x="5652120" y="2204864"/>
            <a:ext cx="2016224" cy="707886"/>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lang="en-GB" sz="2000" dirty="0" smtClean="0">
                <a:solidFill>
                  <a:schemeClr val="bg2"/>
                </a:solidFill>
                <a:latin typeface="+mn-lt"/>
              </a:rPr>
              <a:t>Public Sector Monetary Trust</a:t>
            </a:r>
            <a:endParaRPr kumimoji="0" lang="en-GB" sz="2000" dirty="0">
              <a:solidFill>
                <a:schemeClr val="bg2"/>
              </a:solidFill>
              <a:latin typeface="+mn-lt"/>
            </a:endParaRPr>
          </a:p>
        </p:txBody>
      </p:sp>
      <p:sp>
        <p:nvSpPr>
          <p:cNvPr id="62" name="Line 6"/>
          <p:cNvSpPr>
            <a:spLocks noChangeShapeType="1"/>
          </p:cNvSpPr>
          <p:nvPr/>
        </p:nvSpPr>
        <p:spPr bwMode="auto">
          <a:xfrm flipH="1" flipV="1">
            <a:off x="7092280" y="2924944"/>
            <a:ext cx="0" cy="828000"/>
          </a:xfrm>
          <a:prstGeom prst="line">
            <a:avLst/>
          </a:prstGeom>
          <a:ln>
            <a:solidFill>
              <a:schemeClr val="tx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r>
              <a:rPr lang="en-GB" smtClean="0"/>
              <a:t>Cost of Bank Bail-outs as % of GNP</a:t>
            </a:r>
            <a:endParaRPr lang="en-GB" dirty="0" smtClean="0"/>
          </a:p>
        </p:txBody>
      </p:sp>
      <p:sp>
        <p:nvSpPr>
          <p:cNvPr id="34860" name="Rectangle 1027"/>
          <p:cNvSpPr>
            <a:spLocks noGrp="1" noChangeArrowheads="1"/>
          </p:cNvSpPr>
          <p:nvPr>
            <p:ph idx="4294967295"/>
          </p:nvPr>
        </p:nvSpPr>
        <p:spPr>
          <a:xfrm>
            <a:off x="428625" y="5876925"/>
            <a:ext cx="8715375" cy="428625"/>
          </a:xfrm>
        </p:spPr>
        <p:txBody>
          <a:bodyPr>
            <a:noAutofit/>
          </a:bodyPr>
          <a:lstStyle/>
          <a:p>
            <a:pPr marL="0" indent="0" algn="ctr">
              <a:spcBef>
                <a:spcPct val="0"/>
              </a:spcBef>
              <a:buClr>
                <a:schemeClr val="tx1">
                  <a:shade val="95000"/>
                </a:schemeClr>
              </a:buClr>
              <a:buFont typeface="Symbol" pitchFamily="18" charset="2"/>
              <a:buNone/>
              <a:defRPr/>
            </a:pPr>
            <a:r>
              <a:rPr lang="en-GB" sz="1400" dirty="0" smtClean="0">
                <a:latin typeface="+mj-lt"/>
                <a:cs typeface="Arial" charset="0"/>
              </a:rPr>
              <a:t>Sources: B. Lietaer from The Economist 27/9/2008, Working Papers no.1620 World Bank 1996</a:t>
            </a:r>
          </a:p>
        </p:txBody>
      </p:sp>
      <p:graphicFrame>
        <p:nvGraphicFramePr>
          <p:cNvPr id="7" name="Table 6"/>
          <p:cNvGraphicFramePr>
            <a:graphicFrameLocks noGrp="1"/>
          </p:cNvGraphicFramePr>
          <p:nvPr/>
        </p:nvGraphicFramePr>
        <p:xfrm>
          <a:off x="1000125" y="2143125"/>
          <a:ext cx="7286676" cy="3560656"/>
        </p:xfrm>
        <a:graphic>
          <a:graphicData uri="http://schemas.openxmlformats.org/drawingml/2006/table">
            <a:tbl>
              <a:tblPr>
                <a:tableStyleId>{17292A2E-F333-43FB-9621-5CBBE7FDCDCB}</a:tableStyleId>
              </a:tblPr>
              <a:tblGrid>
                <a:gridCol w="5153990"/>
                <a:gridCol w="2132686"/>
              </a:tblGrid>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b="0" i="0" u="none" strike="noStrike" kern="1200" cap="none" normalizeH="0" baseline="0" dirty="0" smtClean="0">
                          <a:ln>
                            <a:noFill/>
                          </a:ln>
                          <a:solidFill>
                            <a:srgbClr val="FFFFFF"/>
                          </a:solidFill>
                          <a:effectLst/>
                          <a:latin typeface="Trebuchet MS" pitchFamily="34" charset="0"/>
                          <a:ea typeface="+mn-ea"/>
                          <a:cs typeface="Arial" charset="0"/>
                        </a:rPr>
                        <a:t>Country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 of GNP</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Sweden 1992-96</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3.6</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Spain 1977-85</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16.8</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Venezuela 1994-5</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18</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Mexico 1994</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19.3</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Japan 1997</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24</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Chile 1981-83</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41.2</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Thailand 1997-2000</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45</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Malaysia 1997-2000</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45</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Argentina 1980-82</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55.3</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3696">
                <a:tc>
                  <a:txBody>
                    <a:bodyPr/>
                    <a:lstStyle/>
                    <a:p>
                      <a:pPr marL="0" marR="0" lvl="0" indent="0" algn="l"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South Korea 1997-2000</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90000"/>
                        <a:buFont typeface="Symbol" pitchFamily="18" charset="2"/>
                        <a:buNone/>
                        <a:tabLst/>
                      </a:pPr>
                      <a:r>
                        <a:rPr kumimoji="0" lang="en-GB" sz="2000" u="none" strike="noStrike" kern="1200" cap="none" normalizeH="0" baseline="0" dirty="0" smtClean="0">
                          <a:ln>
                            <a:noFill/>
                          </a:ln>
                          <a:effectLst/>
                          <a:latin typeface="Trebuchet MS" pitchFamily="34" charset="0"/>
                        </a:rPr>
                        <a:t>60</a:t>
                      </a:r>
                      <a:endParaRPr kumimoji="0" lang="en-GB" sz="2000" b="0" i="0" u="none" strike="noStrike" kern="1200" cap="none" normalizeH="0" baseline="0" dirty="0" smtClean="0">
                        <a:ln>
                          <a:noFill/>
                        </a:ln>
                        <a:solidFill>
                          <a:srgbClr val="FFFFFF"/>
                        </a:solidFill>
                        <a:effectLst/>
                        <a:latin typeface="Trebuchet MS" pitchFamily="34" charset="0"/>
                        <a:ea typeface="+mn-ea"/>
                        <a:cs typeface="Arial"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GB" smtClean="0"/>
              <a:t>Some Theology</a:t>
            </a:r>
            <a:endParaRPr lang="en-GB" dirty="0" smtClean="0"/>
          </a:p>
        </p:txBody>
      </p:sp>
      <p:sp>
        <p:nvSpPr>
          <p:cNvPr id="4099" name="Rectangle 3"/>
          <p:cNvSpPr>
            <a:spLocks noGrp="1" noChangeArrowheads="1"/>
          </p:cNvSpPr>
          <p:nvPr>
            <p:ph idx="1"/>
          </p:nvPr>
        </p:nvSpPr>
        <p:spPr/>
        <p:txBody>
          <a:bodyPr/>
          <a:lstStyle/>
          <a:p>
            <a:pPr lvl="1"/>
            <a:r>
              <a:rPr lang="en-GB" smtClean="0"/>
              <a:t>What is our purpose?</a:t>
            </a:r>
          </a:p>
          <a:p>
            <a:pPr lvl="1"/>
            <a:r>
              <a:rPr lang="en-GB" smtClean="0"/>
              <a:t>To whom are we accountable?</a:t>
            </a:r>
          </a:p>
          <a:p>
            <a:pPr lvl="1"/>
            <a:r>
              <a:rPr lang="en-GB" smtClean="0"/>
              <a:t>How should we measure success?</a:t>
            </a:r>
          </a:p>
          <a:p>
            <a:pPr lvl="1"/>
            <a:r>
              <a:rPr lang="en-GB" smtClean="0"/>
              <a:t>How should we regulate?</a:t>
            </a:r>
          </a:p>
          <a:p>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smtClean="0"/>
              <a:t>Wealth Creation versus Wealth Transfer</a:t>
            </a:r>
            <a:endParaRPr lang="en-GB" dirty="0" smtClean="0"/>
          </a:p>
        </p:txBody>
      </p:sp>
      <p:graphicFrame>
        <p:nvGraphicFramePr>
          <p:cNvPr id="5" name="Table 4"/>
          <p:cNvGraphicFramePr>
            <a:graphicFrameLocks noGrp="1"/>
          </p:cNvGraphicFramePr>
          <p:nvPr/>
        </p:nvGraphicFramePr>
        <p:xfrm>
          <a:off x="1043608" y="2204862"/>
          <a:ext cx="7704855" cy="4058196"/>
        </p:xfrm>
        <a:graphic>
          <a:graphicData uri="http://schemas.openxmlformats.org/drawingml/2006/table">
            <a:tbl>
              <a:tblPr firstRow="1" bandRow="1">
                <a:tableStyleId>{5C22544A-7EE6-4342-B048-85BDC9FD1C3A}</a:tableStyleId>
              </a:tblPr>
              <a:tblGrid>
                <a:gridCol w="1656183"/>
                <a:gridCol w="2592288"/>
                <a:gridCol w="3456384"/>
              </a:tblGrid>
              <a:tr h="609221">
                <a:tc>
                  <a:txBody>
                    <a:bodyPr/>
                    <a:lstStyle/>
                    <a:p>
                      <a:endParaRPr lang="en-GB" sz="1800" b="0" dirty="0" smtClean="0">
                        <a:solidFill>
                          <a:schemeClr val="tx1"/>
                        </a:solidFill>
                        <a:latin typeface="+mn-lt"/>
                        <a:ea typeface="+mn-ea"/>
                        <a:cs typeface="+mn-cs"/>
                      </a:endParaRPr>
                    </a:p>
                  </a:txBody>
                  <a:tcPr>
                    <a:noFill/>
                  </a:tcPr>
                </a:tc>
                <a:tc>
                  <a:txBody>
                    <a:bodyPr/>
                    <a:lstStyle/>
                    <a:p>
                      <a:r>
                        <a:rPr lang="en-GB" sz="1800" b="0" dirty="0" smtClean="0">
                          <a:solidFill>
                            <a:schemeClr val="tx1"/>
                          </a:solidFill>
                          <a:latin typeface="+mn-lt"/>
                          <a:ea typeface="+mn-ea"/>
                          <a:cs typeface="+mn-cs"/>
                        </a:rPr>
                        <a:t>Wealth Creation</a:t>
                      </a:r>
                    </a:p>
                  </a:txBody>
                  <a:tcPr>
                    <a:solidFill>
                      <a:schemeClr val="accent1">
                        <a:lumMod val="75000"/>
                      </a:schemeClr>
                    </a:solidFill>
                  </a:tcPr>
                </a:tc>
                <a:tc>
                  <a:txBody>
                    <a:bodyPr/>
                    <a:lstStyle/>
                    <a:p>
                      <a:r>
                        <a:rPr lang="en-GB" sz="1800" b="0" dirty="0" smtClean="0">
                          <a:solidFill>
                            <a:schemeClr val="tx1"/>
                          </a:solidFill>
                          <a:latin typeface="+mn-lt"/>
                          <a:ea typeface="+mn-ea"/>
                          <a:cs typeface="+mn-cs"/>
                        </a:rPr>
                        <a:t>Wealth Transfer</a:t>
                      </a:r>
                    </a:p>
                  </a:txBody>
                  <a:tcPr>
                    <a:solidFill>
                      <a:schemeClr val="accent1">
                        <a:lumMod val="75000"/>
                      </a:schemeClr>
                    </a:solidFill>
                  </a:tcPr>
                </a:tc>
              </a:tr>
              <a:tr h="1711615">
                <a:tc>
                  <a:txBody>
                    <a:bodyPr/>
                    <a:lstStyle/>
                    <a:p>
                      <a:r>
                        <a:rPr lang="en-GB" sz="1800" b="0" dirty="0" smtClean="0">
                          <a:solidFill>
                            <a:schemeClr val="tx1"/>
                          </a:solidFill>
                          <a:latin typeface="+mn-lt"/>
                          <a:ea typeface="+mn-ea"/>
                          <a:cs typeface="+mn-cs"/>
                        </a:rPr>
                        <a:t>For </a:t>
                      </a:r>
                    </a:p>
                    <a:p>
                      <a:r>
                        <a:rPr lang="en-GB" sz="1800" b="0" dirty="0" smtClean="0">
                          <a:solidFill>
                            <a:schemeClr val="tx1"/>
                          </a:solidFill>
                          <a:latin typeface="+mn-lt"/>
                          <a:ea typeface="+mn-ea"/>
                          <a:cs typeface="+mn-cs"/>
                        </a:rPr>
                        <a:t>personal</a:t>
                      </a:r>
                      <a:r>
                        <a:rPr lang="en-GB" sz="1800" b="0" baseline="0" dirty="0" smtClean="0">
                          <a:solidFill>
                            <a:schemeClr val="tx1"/>
                          </a:solidFill>
                          <a:latin typeface="+mn-lt"/>
                          <a:ea typeface="+mn-ea"/>
                          <a:cs typeface="+mn-cs"/>
                        </a:rPr>
                        <a:t> gain</a:t>
                      </a:r>
                      <a:endParaRPr lang="en-GB" sz="1800" b="0" dirty="0" smtClean="0">
                        <a:solidFill>
                          <a:schemeClr val="tx1"/>
                        </a:solidFill>
                        <a:latin typeface="+mn-lt"/>
                        <a:ea typeface="+mn-ea"/>
                        <a:cs typeface="+mn-cs"/>
                      </a:endParaRPr>
                    </a:p>
                  </a:txBody>
                  <a:tcPr>
                    <a:solidFill>
                      <a:schemeClr val="accent1">
                        <a:lumMod val="75000"/>
                      </a:schemeClr>
                    </a:solidFill>
                  </a:tcPr>
                </a:tc>
                <a:tc>
                  <a:txBody>
                    <a:bodyPr/>
                    <a:lstStyle/>
                    <a:p>
                      <a:r>
                        <a:rPr lang="en-GB" sz="1800" b="0" dirty="0" smtClean="0">
                          <a:solidFill>
                            <a:schemeClr val="tx1"/>
                          </a:solidFill>
                          <a:latin typeface="+mn-lt"/>
                          <a:ea typeface="+mn-ea"/>
                          <a:cs typeface="+mn-cs"/>
                        </a:rPr>
                        <a:t>Trade</a:t>
                      </a:r>
                    </a:p>
                    <a:p>
                      <a:r>
                        <a:rPr lang="en-GB" sz="1800" b="0" dirty="0" smtClean="0">
                          <a:solidFill>
                            <a:schemeClr val="tx1"/>
                          </a:solidFill>
                          <a:latin typeface="+mn-lt"/>
                          <a:ea typeface="+mn-ea"/>
                          <a:cs typeface="+mn-cs"/>
                        </a:rPr>
                        <a:t>Investment partnership</a:t>
                      </a:r>
                    </a:p>
                    <a:p>
                      <a:r>
                        <a:rPr lang="en-GB" sz="1800" b="0" dirty="0" smtClean="0">
                          <a:solidFill>
                            <a:schemeClr val="tx1"/>
                          </a:solidFill>
                          <a:latin typeface="+mn-lt"/>
                          <a:ea typeface="+mn-ea"/>
                          <a:cs typeface="+mn-cs"/>
                        </a:rPr>
                        <a:t>Waged labour</a:t>
                      </a:r>
                    </a:p>
                    <a:p>
                      <a:endParaRPr lang="en-GB" sz="1800" b="0" dirty="0" smtClean="0">
                        <a:solidFill>
                          <a:schemeClr val="tx1"/>
                        </a:solidFill>
                        <a:latin typeface="+mn-lt"/>
                        <a:ea typeface="+mn-ea"/>
                        <a:cs typeface="+mn-cs"/>
                      </a:endParaRPr>
                    </a:p>
                  </a:txBody>
                  <a:tcPr>
                    <a:noFill/>
                  </a:tcPr>
                </a:tc>
                <a:tc>
                  <a:txBody>
                    <a:bodyPr/>
                    <a:lstStyle/>
                    <a:p>
                      <a:r>
                        <a:rPr lang="en-GB" sz="1800" b="0" dirty="0" smtClean="0">
                          <a:solidFill>
                            <a:schemeClr val="tx1"/>
                          </a:solidFill>
                          <a:latin typeface="+mn-lt"/>
                          <a:ea typeface="+mn-ea"/>
                          <a:cs typeface="+mn-cs"/>
                        </a:rPr>
                        <a:t>Theft</a:t>
                      </a:r>
                    </a:p>
                    <a:p>
                      <a:r>
                        <a:rPr lang="en-GB" sz="1800" b="0" dirty="0" smtClean="0">
                          <a:solidFill>
                            <a:schemeClr val="tx1"/>
                          </a:solidFill>
                          <a:latin typeface="+mn-lt"/>
                          <a:ea typeface="+mn-ea"/>
                          <a:cs typeface="+mn-cs"/>
                        </a:rPr>
                        <a:t>Interest-bearing</a:t>
                      </a:r>
                      <a:r>
                        <a:rPr lang="en-GB" sz="1800" b="0" baseline="0" dirty="0" smtClean="0">
                          <a:solidFill>
                            <a:schemeClr val="tx1"/>
                          </a:solidFill>
                          <a:latin typeface="+mn-lt"/>
                          <a:ea typeface="+mn-ea"/>
                          <a:cs typeface="+mn-cs"/>
                        </a:rPr>
                        <a:t> </a:t>
                      </a:r>
                      <a:r>
                        <a:rPr lang="en-GB" sz="1800" b="0" dirty="0" smtClean="0">
                          <a:solidFill>
                            <a:schemeClr val="tx1"/>
                          </a:solidFill>
                          <a:latin typeface="+mn-lt"/>
                          <a:ea typeface="+mn-ea"/>
                          <a:cs typeface="+mn-cs"/>
                        </a:rPr>
                        <a:t>loan</a:t>
                      </a:r>
                    </a:p>
                    <a:p>
                      <a:r>
                        <a:rPr lang="en-GB" sz="1800" b="0" dirty="0" smtClean="0">
                          <a:solidFill>
                            <a:schemeClr val="tx1"/>
                          </a:solidFill>
                          <a:latin typeface="+mn-lt"/>
                          <a:ea typeface="+mn-ea"/>
                          <a:cs typeface="+mn-cs"/>
                        </a:rPr>
                        <a:t>Gambling</a:t>
                      </a:r>
                    </a:p>
                    <a:p>
                      <a:r>
                        <a:rPr lang="en-GB" sz="1800" b="0" dirty="0" smtClean="0">
                          <a:solidFill>
                            <a:schemeClr val="tx1"/>
                          </a:solidFill>
                          <a:latin typeface="+mn-lt"/>
                          <a:ea typeface="+mn-ea"/>
                          <a:cs typeface="+mn-cs"/>
                        </a:rPr>
                        <a:t>Debasement</a:t>
                      </a:r>
                    </a:p>
                    <a:p>
                      <a:endParaRPr lang="en-GB" sz="1800" b="0" dirty="0" smtClean="0">
                        <a:solidFill>
                          <a:schemeClr val="tx1"/>
                        </a:solidFill>
                        <a:latin typeface="+mn-lt"/>
                        <a:ea typeface="+mn-ea"/>
                        <a:cs typeface="+mn-cs"/>
                      </a:endParaRPr>
                    </a:p>
                    <a:p>
                      <a:endParaRPr lang="en-GB" sz="1800" b="0" dirty="0" smtClean="0">
                        <a:solidFill>
                          <a:schemeClr val="tx1"/>
                        </a:solidFill>
                        <a:latin typeface="+mn-lt"/>
                        <a:ea typeface="+mn-ea"/>
                        <a:cs typeface="+mn-cs"/>
                      </a:endParaRPr>
                    </a:p>
                  </a:txBody>
                  <a:tcPr>
                    <a:noFill/>
                  </a:tcPr>
                </a:tc>
              </a:tr>
              <a:tr h="1711615">
                <a:tc>
                  <a:txBody>
                    <a:bodyPr/>
                    <a:lstStyle/>
                    <a:p>
                      <a:r>
                        <a:rPr lang="en-GB" sz="1800" b="0" dirty="0" smtClean="0">
                          <a:solidFill>
                            <a:schemeClr val="tx1"/>
                          </a:solidFill>
                          <a:latin typeface="+mn-lt"/>
                          <a:ea typeface="+mn-ea"/>
                          <a:cs typeface="+mn-cs"/>
                        </a:rPr>
                        <a:t>Not for personal</a:t>
                      </a:r>
                      <a:r>
                        <a:rPr lang="en-GB" sz="1800" b="0" baseline="0" dirty="0" smtClean="0">
                          <a:solidFill>
                            <a:schemeClr val="tx1"/>
                          </a:solidFill>
                          <a:latin typeface="+mn-lt"/>
                          <a:ea typeface="+mn-ea"/>
                          <a:cs typeface="+mn-cs"/>
                        </a:rPr>
                        <a:t> gain</a:t>
                      </a:r>
                      <a:endParaRPr lang="en-GB" sz="1800" b="0" dirty="0" smtClean="0">
                        <a:solidFill>
                          <a:schemeClr val="tx1"/>
                        </a:solidFill>
                        <a:latin typeface="+mn-lt"/>
                        <a:ea typeface="+mn-ea"/>
                        <a:cs typeface="+mn-cs"/>
                      </a:endParaRPr>
                    </a:p>
                  </a:txBody>
                  <a:tcPr>
                    <a:solidFill>
                      <a:schemeClr val="accent1">
                        <a:lumMod val="75000"/>
                      </a:schemeClr>
                    </a:solidFill>
                  </a:tcPr>
                </a:tc>
                <a:tc>
                  <a:txBody>
                    <a:bodyPr/>
                    <a:lstStyle/>
                    <a:p>
                      <a:r>
                        <a:rPr lang="en-GB" sz="1800" b="0" dirty="0" smtClean="0">
                          <a:solidFill>
                            <a:schemeClr val="tx1"/>
                          </a:solidFill>
                          <a:latin typeface="+mn-lt"/>
                          <a:ea typeface="+mn-ea"/>
                          <a:cs typeface="+mn-cs"/>
                        </a:rPr>
                        <a:t>Community work</a:t>
                      </a:r>
                    </a:p>
                    <a:p>
                      <a:r>
                        <a:rPr lang="en-GB" sz="1800" b="0" dirty="0" smtClean="0">
                          <a:solidFill>
                            <a:schemeClr val="tx1"/>
                          </a:solidFill>
                          <a:latin typeface="+mn-lt"/>
                          <a:ea typeface="+mn-ea"/>
                          <a:cs typeface="+mn-cs"/>
                        </a:rPr>
                        <a:t>Caring</a:t>
                      </a:r>
                    </a:p>
                    <a:p>
                      <a:r>
                        <a:rPr lang="en-GB" sz="1800" b="0" dirty="0" smtClean="0">
                          <a:solidFill>
                            <a:schemeClr val="tx1"/>
                          </a:solidFill>
                          <a:latin typeface="+mn-lt"/>
                          <a:ea typeface="+mn-ea"/>
                          <a:cs typeface="+mn-cs"/>
                        </a:rPr>
                        <a:t>Educating</a:t>
                      </a:r>
                      <a:r>
                        <a:rPr lang="en-GB" sz="1800" b="0" baseline="0" dirty="0" smtClean="0">
                          <a:solidFill>
                            <a:schemeClr val="tx1"/>
                          </a:solidFill>
                          <a:latin typeface="+mn-lt"/>
                          <a:ea typeface="+mn-ea"/>
                          <a:cs typeface="+mn-cs"/>
                        </a:rPr>
                        <a:t> one’s family</a:t>
                      </a:r>
                    </a:p>
                  </a:txBody>
                  <a:tcPr>
                    <a:noFill/>
                  </a:tcPr>
                </a:tc>
                <a:tc>
                  <a:txBody>
                    <a:bodyPr/>
                    <a:lstStyle/>
                    <a:p>
                      <a:r>
                        <a:rPr lang="en-GB" sz="1800" b="0" dirty="0" smtClean="0">
                          <a:solidFill>
                            <a:schemeClr val="tx1"/>
                          </a:solidFill>
                          <a:latin typeface="+mn-lt"/>
                          <a:ea typeface="+mn-ea"/>
                          <a:cs typeface="+mn-cs"/>
                        </a:rPr>
                        <a:t>Gift</a:t>
                      </a:r>
                    </a:p>
                    <a:p>
                      <a:r>
                        <a:rPr lang="en-GB" sz="1800" b="0" dirty="0" smtClean="0">
                          <a:solidFill>
                            <a:schemeClr val="tx1"/>
                          </a:solidFill>
                          <a:latin typeface="+mn-lt"/>
                          <a:ea typeface="+mn-ea"/>
                          <a:cs typeface="+mn-cs"/>
                        </a:rPr>
                        <a:t>Endowment</a:t>
                      </a:r>
                    </a:p>
                    <a:p>
                      <a:r>
                        <a:rPr lang="en-GB" sz="1800" b="0" dirty="0" smtClean="0">
                          <a:solidFill>
                            <a:schemeClr val="tx1"/>
                          </a:solidFill>
                          <a:latin typeface="+mn-lt"/>
                          <a:ea typeface="+mn-ea"/>
                          <a:cs typeface="+mn-cs"/>
                        </a:rPr>
                        <a:t>Interest-free loan</a:t>
                      </a:r>
                    </a:p>
                  </a:txBody>
                  <a:tcPr>
                    <a:no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GB" smtClean="0"/>
              <a:t>DISCOUNTING AND THE ENVIRONMENT</a:t>
            </a:r>
            <a:endParaRPr lang="en-US" dirty="0" smtClean="0"/>
          </a:p>
        </p:txBody>
      </p:sp>
      <p:sp>
        <p:nvSpPr>
          <p:cNvPr id="7171" name="Content Placeholder 4"/>
          <p:cNvSpPr>
            <a:spLocks noGrp="1"/>
          </p:cNvSpPr>
          <p:nvPr>
            <p:ph idx="1"/>
          </p:nvPr>
        </p:nvSpPr>
        <p:spPr/>
        <p:txBody>
          <a:bodyPr/>
          <a:lstStyle/>
          <a:p>
            <a:r>
              <a:rPr lang="en-GB" dirty="0" smtClean="0"/>
              <a:t>Given the following two forecasts, which method should be adopted under standard discounted cash-flow analysis using an annual interest rate of 10%?</a:t>
            </a:r>
          </a:p>
          <a:p>
            <a:pPr lvl="2"/>
            <a:r>
              <a:rPr lang="en-GB" dirty="0" smtClean="0"/>
              <a:t>Normal farming produces 100 profit per year for ever</a:t>
            </a:r>
          </a:p>
          <a:p>
            <a:pPr lvl="2"/>
            <a:r>
              <a:rPr lang="en-GB" dirty="0" smtClean="0"/>
              <a:t>Intensive farming produces 150 profit per year for 15 years followed</a:t>
            </a:r>
          </a:p>
          <a:p>
            <a:pPr lvl="2">
              <a:buNone/>
            </a:pPr>
            <a:r>
              <a:rPr lang="en-GB" dirty="0" smtClean="0"/>
              <a:t>	by desertification</a:t>
            </a:r>
          </a:p>
          <a:p>
            <a:endParaRPr lang="en-GB" dirty="0" smtClean="0"/>
          </a:p>
          <a:p>
            <a:endParaRPr lang="en-GB" dirty="0" smtClean="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24062010506.jpg"/>
          <p:cNvPicPr>
            <a:picLocks noChangeAspect="1"/>
          </p:cNvPicPr>
          <p:nvPr/>
        </p:nvPicPr>
        <p:blipFill>
          <a:blip r:embed="rId3" cstate="print"/>
          <a:srcRect/>
          <a:stretch>
            <a:fillRect/>
          </a:stretch>
        </p:blipFill>
        <p:spPr bwMode="auto">
          <a:xfrm>
            <a:off x="2411760" y="2150220"/>
            <a:ext cx="5544000" cy="4159100"/>
          </a:xfrm>
          <a:prstGeom prst="rect">
            <a:avLst/>
          </a:prstGeom>
          <a:noFill/>
          <a:ln w="9525">
            <a:noFill/>
            <a:miter lim="800000"/>
            <a:headEnd/>
            <a:tailEnd/>
          </a:ln>
        </p:spPr>
      </p:pic>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146" name="Picture 5" descr="D:\pictures\Lakeside_green.JPG"/>
          <p:cNvPicPr>
            <a:picLocks noChangeAspect="1" noChangeArrowheads="1"/>
          </p:cNvPicPr>
          <p:nvPr/>
        </p:nvPicPr>
        <p:blipFill>
          <a:blip r:embed="rId3" cstate="print"/>
          <a:srcRect/>
          <a:stretch>
            <a:fillRect/>
          </a:stretch>
        </p:blipFill>
        <p:spPr bwMode="auto">
          <a:xfrm>
            <a:off x="2411759" y="2124098"/>
            <a:ext cx="5544000" cy="4157599"/>
          </a:xfrm>
          <a:prstGeom prst="rect">
            <a:avLst/>
          </a:prstGeom>
          <a:noFill/>
          <a:ln w="9525">
            <a:noFill/>
            <a:miter lim="800000"/>
            <a:headEnd/>
            <a:tailEnd/>
          </a:ln>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descr="C:\Users\GCG\Downloads\125572-matte-white-square-icon-people-things-full-set\125572-matte-white-square-icon-people-things-full-set\125503-matte-white-square-icon-people-things-people-couple-sc44.png"/>
          <p:cNvPicPr>
            <a:picLocks noChangeAspect="1" noChangeArrowheads="1"/>
          </p:cNvPicPr>
          <p:nvPr/>
        </p:nvPicPr>
        <p:blipFill>
          <a:blip r:embed="rId3" cstate="print">
            <a:duotone>
              <a:schemeClr val="accent1">
                <a:shade val="45000"/>
                <a:satMod val="135000"/>
              </a:schemeClr>
              <a:prstClr val="white"/>
            </a:duotone>
          </a:blip>
          <a:srcRect/>
          <a:stretch>
            <a:fillRect/>
          </a:stretch>
        </p:blipFill>
        <p:spPr bwMode="auto">
          <a:xfrm>
            <a:off x="3657600" y="2754178"/>
            <a:ext cx="1905000" cy="1905000"/>
          </a:xfrm>
          <a:prstGeom prst="rect">
            <a:avLst/>
          </a:prstGeom>
          <a:noFill/>
        </p:spPr>
      </p:pic>
      <p:sp>
        <p:nvSpPr>
          <p:cNvPr id="41" name="TextBox 40"/>
          <p:cNvSpPr txBox="1"/>
          <p:nvPr/>
        </p:nvSpPr>
        <p:spPr>
          <a:xfrm>
            <a:off x="2286000" y="2296978"/>
            <a:ext cx="2438400" cy="307777"/>
          </a:xfrm>
          <a:prstGeom prst="rect">
            <a:avLst/>
          </a:prstGeom>
          <a:noFill/>
        </p:spPr>
        <p:txBody>
          <a:bodyPr>
            <a:spAutoFit/>
          </a:bodyPr>
          <a:lstStyle/>
          <a:p>
            <a:pPr algn="ctr">
              <a:defRPr/>
            </a:pPr>
            <a:r>
              <a:rPr lang="en-GB" sz="1400" dirty="0">
                <a:latin typeface="+mn-lt"/>
              </a:rPr>
              <a:t> </a:t>
            </a:r>
            <a:r>
              <a:rPr lang="en-GB" sz="1400" dirty="0" smtClean="0">
                <a:latin typeface="+mn-lt"/>
              </a:rPr>
              <a:t>80,000</a:t>
            </a:r>
            <a:endParaRPr lang="en-US" sz="1400" dirty="0">
              <a:latin typeface="+mn-lt"/>
            </a:endParaRPr>
          </a:p>
        </p:txBody>
      </p:sp>
      <p:sp>
        <p:nvSpPr>
          <p:cNvPr id="42" name="TextBox 41"/>
          <p:cNvSpPr txBox="1"/>
          <p:nvPr/>
        </p:nvSpPr>
        <p:spPr>
          <a:xfrm>
            <a:off x="4572000" y="2296978"/>
            <a:ext cx="2438400" cy="307777"/>
          </a:xfrm>
          <a:prstGeom prst="rect">
            <a:avLst/>
          </a:prstGeom>
          <a:noFill/>
        </p:spPr>
        <p:txBody>
          <a:bodyPr>
            <a:spAutoFit/>
          </a:bodyPr>
          <a:lstStyle/>
          <a:p>
            <a:pPr algn="ctr">
              <a:defRPr/>
            </a:pPr>
            <a:r>
              <a:rPr lang="en-GB" sz="1400" dirty="0">
                <a:latin typeface="+mn-lt"/>
              </a:rPr>
              <a:t> </a:t>
            </a:r>
            <a:r>
              <a:rPr lang="en-GB" sz="1400" dirty="0" smtClean="0">
                <a:latin typeface="+mn-lt"/>
              </a:rPr>
              <a:t>20,000</a:t>
            </a:r>
            <a:endParaRPr lang="en-US" sz="1400" dirty="0">
              <a:latin typeface="+mn-lt"/>
            </a:endParaRPr>
          </a:p>
        </p:txBody>
      </p:sp>
      <p:cxnSp>
        <p:nvCxnSpPr>
          <p:cNvPr id="49" name="Straight Connector 48"/>
          <p:cNvCxnSpPr/>
          <p:nvPr/>
        </p:nvCxnSpPr>
        <p:spPr>
          <a:xfrm>
            <a:off x="2819400" y="2677978"/>
            <a:ext cx="16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4788024" y="2657018"/>
            <a:ext cx="201622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rot="5400000">
            <a:off x="4672930" y="2791484"/>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rot="5400000">
            <a:off x="4306094" y="2791484"/>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4716016" y="4849415"/>
            <a:ext cx="1224136" cy="307777"/>
          </a:xfrm>
          <a:prstGeom prst="rect">
            <a:avLst/>
          </a:prstGeom>
          <a:noFill/>
        </p:spPr>
        <p:txBody>
          <a:bodyPr wrap="square">
            <a:spAutoFit/>
          </a:bodyPr>
          <a:lstStyle/>
          <a:p>
            <a:pPr algn="ctr">
              <a:defRPr/>
            </a:pPr>
            <a:r>
              <a:rPr lang="en-GB" sz="1400" dirty="0">
                <a:latin typeface="+mn-lt"/>
              </a:rPr>
              <a:t> </a:t>
            </a:r>
            <a:r>
              <a:rPr lang="en-GB" sz="1400" dirty="0" smtClean="0">
                <a:latin typeface="+mn-lt"/>
              </a:rPr>
              <a:t>100,000</a:t>
            </a:r>
            <a:endParaRPr lang="en-US" sz="1400" dirty="0">
              <a:latin typeface="+mn-lt"/>
            </a:endParaRPr>
          </a:p>
        </p:txBody>
      </p:sp>
      <p:cxnSp>
        <p:nvCxnSpPr>
          <p:cNvPr id="71" name="Straight Arrow Connector 70"/>
          <p:cNvCxnSpPr/>
          <p:nvPr/>
        </p:nvCxnSpPr>
        <p:spPr>
          <a:xfrm rot="10800000">
            <a:off x="5328232" y="3100899"/>
            <a:ext cx="13320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5267598" y="3172906"/>
            <a:ext cx="1752600" cy="523220"/>
          </a:xfrm>
          <a:prstGeom prst="rect">
            <a:avLst/>
          </a:prstGeom>
          <a:noFill/>
        </p:spPr>
        <p:txBody>
          <a:bodyPr>
            <a:spAutoFit/>
          </a:bodyPr>
          <a:lstStyle/>
          <a:p>
            <a:pPr algn="ctr">
              <a:defRPr/>
            </a:pPr>
            <a:r>
              <a:rPr lang="en-GB" sz="1400" dirty="0" smtClean="0">
                <a:latin typeface="+mn-lt"/>
              </a:rPr>
              <a:t>Rent and purchase payments</a:t>
            </a:r>
            <a:endParaRPr lang="en-US" sz="1400" b="1" dirty="0">
              <a:solidFill>
                <a:schemeClr val="tx2">
                  <a:lumMod val="75000"/>
                </a:schemeClr>
              </a:solidFill>
              <a:latin typeface="+mn-lt"/>
            </a:endParaRPr>
          </a:p>
        </p:txBody>
      </p:sp>
      <p:sp>
        <p:nvSpPr>
          <p:cNvPr id="36" name="Title 35"/>
          <p:cNvSpPr>
            <a:spLocks noGrp="1"/>
          </p:cNvSpPr>
          <p:nvPr>
            <p:ph type="title"/>
          </p:nvPr>
        </p:nvSpPr>
        <p:spPr/>
        <p:txBody>
          <a:bodyPr/>
          <a:lstStyle/>
          <a:p>
            <a:r>
              <a:rPr lang="en-GB" smtClean="0"/>
              <a:t>Debt-free Home Finance</a:t>
            </a:r>
            <a:endParaRPr lang="en-GB" dirty="0" smtClean="0"/>
          </a:p>
        </p:txBody>
      </p:sp>
      <p:cxnSp>
        <p:nvCxnSpPr>
          <p:cNvPr id="28" name="Straight Arrow Connector 27"/>
          <p:cNvCxnSpPr/>
          <p:nvPr/>
        </p:nvCxnSpPr>
        <p:spPr>
          <a:xfrm rot="5400000">
            <a:off x="4242047" y="4943017"/>
            <a:ext cx="1091952" cy="2"/>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0" name="Text Box 8"/>
          <p:cNvSpPr txBox="1">
            <a:spLocks noChangeArrowheads="1"/>
          </p:cNvSpPr>
          <p:nvPr/>
        </p:nvSpPr>
        <p:spPr bwMode="auto">
          <a:xfrm>
            <a:off x="899592" y="2484764"/>
            <a:ext cx="1929408" cy="707886"/>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kumimoji="0" lang="en-GB" sz="2000" dirty="0" smtClean="0">
                <a:solidFill>
                  <a:schemeClr val="bg2"/>
                </a:solidFill>
                <a:latin typeface="+mn-lt"/>
              </a:rPr>
              <a:t>Home Finance Provider</a:t>
            </a:r>
            <a:endParaRPr kumimoji="0" lang="en-GB" sz="2000" dirty="0">
              <a:solidFill>
                <a:schemeClr val="bg2"/>
              </a:solidFill>
              <a:latin typeface="+mn-lt"/>
            </a:endParaRPr>
          </a:p>
        </p:txBody>
      </p:sp>
      <p:sp>
        <p:nvSpPr>
          <p:cNvPr id="21" name="Text Box 8"/>
          <p:cNvSpPr txBox="1">
            <a:spLocks noChangeArrowheads="1"/>
          </p:cNvSpPr>
          <p:nvPr/>
        </p:nvSpPr>
        <p:spPr bwMode="auto">
          <a:xfrm>
            <a:off x="6804248" y="2452826"/>
            <a:ext cx="1440160" cy="707886"/>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kumimoji="0" lang="en-GB" sz="2000" dirty="0" smtClean="0">
                <a:solidFill>
                  <a:schemeClr val="bg2"/>
                </a:solidFill>
                <a:latin typeface="+mn-lt"/>
              </a:rPr>
              <a:t>Home Buyer</a:t>
            </a:r>
            <a:endParaRPr kumimoji="0" lang="en-GB" sz="2000" dirty="0">
              <a:solidFill>
                <a:schemeClr val="bg2"/>
              </a:solidFill>
              <a:latin typeface="+mn-lt"/>
            </a:endParaRPr>
          </a:p>
        </p:txBody>
      </p:sp>
      <p:sp>
        <p:nvSpPr>
          <p:cNvPr id="22" name="Text Box 8"/>
          <p:cNvSpPr txBox="1">
            <a:spLocks noChangeArrowheads="1"/>
          </p:cNvSpPr>
          <p:nvPr/>
        </p:nvSpPr>
        <p:spPr bwMode="auto">
          <a:xfrm>
            <a:off x="3851920" y="5549170"/>
            <a:ext cx="1600200" cy="400110"/>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smtClean="0">
                <a:solidFill>
                  <a:schemeClr val="bg2"/>
                </a:solidFill>
                <a:latin typeface="+mn-lt"/>
              </a:rPr>
              <a:t>Developer</a:t>
            </a:r>
            <a:endParaRPr kumimoji="0" lang="en-GB" sz="2000" dirty="0">
              <a:solidFill>
                <a:schemeClr val="bg2"/>
              </a:solidFill>
              <a:latin typeface="+mn-lt"/>
            </a:endParaRPr>
          </a:p>
        </p:txBody>
      </p:sp>
      <p:cxnSp>
        <p:nvCxnSpPr>
          <p:cNvPr id="23" name="Straight Arrow Connector 22"/>
          <p:cNvCxnSpPr/>
          <p:nvPr/>
        </p:nvCxnSpPr>
        <p:spPr>
          <a:xfrm rot="5400000">
            <a:off x="4026025" y="4943017"/>
            <a:ext cx="1091952" cy="2"/>
          </a:xfrm>
          <a:prstGeom prst="straightConnector1">
            <a:avLst/>
          </a:prstGeom>
          <a:noFill/>
          <a:ln w="9525">
            <a:solidFill>
              <a:schemeClr val="tx1"/>
            </a:solidFill>
            <a:prstDash val="dash"/>
            <a:round/>
            <a:headEnd type="triangle" w="med" len="med"/>
            <a:tailEnd/>
          </a:ln>
          <a:effectLst/>
        </p:spPr>
      </p:cxnSp>
      <p:sp>
        <p:nvSpPr>
          <p:cNvPr id="24" name="TextBox 23"/>
          <p:cNvSpPr txBox="1"/>
          <p:nvPr/>
        </p:nvSpPr>
        <p:spPr>
          <a:xfrm>
            <a:off x="3492425" y="4829091"/>
            <a:ext cx="1296144" cy="630942"/>
          </a:xfrm>
          <a:prstGeom prst="rect">
            <a:avLst/>
          </a:prstGeom>
          <a:noFill/>
        </p:spPr>
        <p:txBody>
          <a:bodyPr wrap="square">
            <a:spAutoFit/>
          </a:bodyPr>
          <a:lstStyle/>
          <a:p>
            <a:pPr algn="ctr">
              <a:defRPr/>
            </a:pPr>
            <a:r>
              <a:rPr lang="en-GB" sz="1400" dirty="0" smtClean="0">
                <a:latin typeface="+mn-lt"/>
              </a:rPr>
              <a:t>title</a:t>
            </a:r>
            <a:endParaRPr lang="en-US" sz="1400" dirty="0">
              <a:latin typeface="+mn-lt"/>
            </a:endParaRPr>
          </a:p>
          <a:p>
            <a:pPr algn="ctr">
              <a:defRPr/>
            </a:pPr>
            <a:r>
              <a:rPr lang="en-GB" sz="1400" b="1" dirty="0">
                <a:solidFill>
                  <a:schemeClr val="tx2">
                    <a:lumMod val="75000"/>
                  </a:schemeClr>
                </a:solidFill>
                <a:latin typeface="+mn-lt"/>
              </a:rPr>
              <a:t> </a:t>
            </a:r>
            <a:endParaRPr lang="en-US" sz="1400" b="1" dirty="0">
              <a:solidFill>
                <a:schemeClr val="tx2">
                  <a:lumMod val="75000"/>
                </a:schemeClr>
              </a:solidFill>
              <a:latin typeface="+mn-lt"/>
            </a:endParaRPr>
          </a:p>
        </p:txBody>
      </p:sp>
      <p:sp>
        <p:nvSpPr>
          <p:cNvPr id="19" name="Line 6"/>
          <p:cNvSpPr>
            <a:spLocks noChangeShapeType="1"/>
          </p:cNvSpPr>
          <p:nvPr/>
        </p:nvSpPr>
        <p:spPr bwMode="auto">
          <a:xfrm>
            <a:off x="1771328" y="3213895"/>
            <a:ext cx="0" cy="946869"/>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5" name="Text Box 7"/>
          <p:cNvSpPr txBox="1">
            <a:spLocks noChangeArrowheads="1"/>
          </p:cNvSpPr>
          <p:nvPr/>
        </p:nvSpPr>
        <p:spPr bwMode="auto">
          <a:xfrm>
            <a:off x="395536" y="3584700"/>
            <a:ext cx="1447800" cy="307777"/>
          </a:xfrm>
          <a:prstGeom prst="rect">
            <a:avLst/>
          </a:prstGeom>
          <a:noFill/>
          <a:ln w="9525">
            <a:noFill/>
            <a:miter lim="800000"/>
            <a:headEnd/>
            <a:tailEnd/>
          </a:ln>
          <a:effectLst/>
        </p:spPr>
        <p:txBody>
          <a:bodyPr>
            <a:spAutoFit/>
          </a:bodyPr>
          <a:lstStyle/>
          <a:p>
            <a:pPr algn="ctr" eaLnBrk="0" hangingPunct="0">
              <a:spcBef>
                <a:spcPct val="50000"/>
              </a:spcBef>
            </a:pPr>
            <a:r>
              <a:rPr lang="en-GB" sz="1400" dirty="0" smtClean="0">
                <a:latin typeface="+mn-lt"/>
              </a:rPr>
              <a:t>S</a:t>
            </a:r>
            <a:r>
              <a:rPr kumimoji="0" lang="en-GB" sz="1400" dirty="0" smtClean="0">
                <a:latin typeface="+mn-lt"/>
              </a:rPr>
              <a:t>ubscriptions</a:t>
            </a:r>
            <a:endParaRPr kumimoji="0" lang="en-GB" sz="1400" dirty="0">
              <a:latin typeface="+mn-lt"/>
            </a:endParaRPr>
          </a:p>
        </p:txBody>
      </p:sp>
      <p:sp>
        <p:nvSpPr>
          <p:cNvPr id="26" name="Text Box 18"/>
          <p:cNvSpPr txBox="1">
            <a:spLocks noChangeArrowheads="1"/>
          </p:cNvSpPr>
          <p:nvPr/>
        </p:nvSpPr>
        <p:spPr bwMode="auto">
          <a:xfrm>
            <a:off x="1183432" y="4248945"/>
            <a:ext cx="15240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a:solidFill>
                  <a:schemeClr val="bg2"/>
                </a:solidFill>
                <a:latin typeface="+mn-lt"/>
              </a:rPr>
              <a:t>Investors</a:t>
            </a:r>
          </a:p>
        </p:txBody>
      </p:sp>
      <p:sp>
        <p:nvSpPr>
          <p:cNvPr id="27" name="Text Box 29"/>
          <p:cNvSpPr txBox="1">
            <a:spLocks noChangeArrowheads="1"/>
          </p:cNvSpPr>
          <p:nvPr/>
        </p:nvSpPr>
        <p:spPr bwMode="auto">
          <a:xfrm>
            <a:off x="2125216" y="3584700"/>
            <a:ext cx="1294656" cy="307777"/>
          </a:xfrm>
          <a:prstGeom prst="rect">
            <a:avLst/>
          </a:prstGeom>
          <a:noFill/>
          <a:ln w="9525">
            <a:noFill/>
            <a:miter lim="800000"/>
            <a:headEnd/>
            <a:tailEnd/>
          </a:ln>
          <a:effectLst/>
        </p:spPr>
        <p:txBody>
          <a:bodyPr wrap="square">
            <a:spAutoFit/>
          </a:bodyPr>
          <a:lstStyle/>
          <a:p>
            <a:pPr algn="ctr" eaLnBrk="0" hangingPunct="0">
              <a:spcBef>
                <a:spcPct val="50000"/>
              </a:spcBef>
            </a:pPr>
            <a:r>
              <a:rPr lang="en-GB" sz="1400" dirty="0" smtClean="0">
                <a:latin typeface="+mn-lt"/>
              </a:rPr>
              <a:t>D</a:t>
            </a:r>
            <a:r>
              <a:rPr kumimoji="0" lang="en-GB" sz="1400" dirty="0" smtClean="0">
                <a:latin typeface="+mn-lt"/>
              </a:rPr>
              <a:t>istributions</a:t>
            </a:r>
            <a:endParaRPr kumimoji="0" lang="en-GB" sz="1400" dirty="0">
              <a:latin typeface="+mn-lt"/>
            </a:endParaRPr>
          </a:p>
        </p:txBody>
      </p:sp>
      <p:sp>
        <p:nvSpPr>
          <p:cNvPr id="29" name="Line 6"/>
          <p:cNvSpPr>
            <a:spLocks noChangeShapeType="1"/>
          </p:cNvSpPr>
          <p:nvPr/>
        </p:nvSpPr>
        <p:spPr bwMode="auto">
          <a:xfrm>
            <a:off x="2123728" y="3212976"/>
            <a:ext cx="0" cy="946869"/>
          </a:xfrm>
          <a:prstGeom prst="line">
            <a:avLst/>
          </a:prstGeom>
          <a:noFill/>
          <a:ln w="9525">
            <a:solidFill>
              <a:schemeClr val="accent1"/>
            </a:solidFill>
            <a:round/>
            <a:headEnd type="none" w="med" len="med"/>
            <a:tailEnd type="triangle" w="med" len="med"/>
          </a:ln>
          <a:effectLst/>
        </p:spPr>
        <p:txBody>
          <a:bodyPr/>
          <a:lstStyle/>
          <a:p>
            <a:endParaRPr lang="en-GB" dirty="0">
              <a:latin typeface="+mn-lt"/>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smtClean="0"/>
              <a:t>Toll-road BOT</a:t>
            </a:r>
            <a:endParaRPr lang="en-GB" dirty="0"/>
          </a:p>
        </p:txBody>
      </p:sp>
      <p:sp>
        <p:nvSpPr>
          <p:cNvPr id="35845" name="Text Box 5"/>
          <p:cNvSpPr txBox="1">
            <a:spLocks noChangeArrowheads="1"/>
          </p:cNvSpPr>
          <p:nvPr/>
        </p:nvSpPr>
        <p:spPr bwMode="auto">
          <a:xfrm>
            <a:off x="2652192" y="3885456"/>
            <a:ext cx="22098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smtClean="0">
                <a:solidFill>
                  <a:schemeClr val="bg2"/>
                </a:solidFill>
                <a:latin typeface="+mn-lt"/>
              </a:rPr>
              <a:t>SPV</a:t>
            </a:r>
            <a:endParaRPr kumimoji="0" lang="en-GB" sz="2000" dirty="0">
              <a:solidFill>
                <a:schemeClr val="bg2"/>
              </a:solidFill>
              <a:latin typeface="+mn-lt"/>
            </a:endParaRPr>
          </a:p>
        </p:txBody>
      </p:sp>
      <p:sp>
        <p:nvSpPr>
          <p:cNvPr id="35846" name="Line 6"/>
          <p:cNvSpPr>
            <a:spLocks noChangeShapeType="1"/>
          </p:cNvSpPr>
          <p:nvPr/>
        </p:nvSpPr>
        <p:spPr bwMode="auto">
          <a:xfrm>
            <a:off x="2923456" y="4294015"/>
            <a:ext cx="0" cy="946869"/>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35847" name="Text Box 7"/>
          <p:cNvSpPr txBox="1">
            <a:spLocks noChangeArrowheads="1"/>
          </p:cNvSpPr>
          <p:nvPr/>
        </p:nvSpPr>
        <p:spPr bwMode="auto">
          <a:xfrm>
            <a:off x="1547664" y="4664820"/>
            <a:ext cx="1447800" cy="307777"/>
          </a:xfrm>
          <a:prstGeom prst="rect">
            <a:avLst/>
          </a:prstGeom>
          <a:noFill/>
          <a:ln w="9525">
            <a:noFill/>
            <a:miter lim="800000"/>
            <a:headEnd/>
            <a:tailEnd/>
          </a:ln>
          <a:effectLst/>
        </p:spPr>
        <p:txBody>
          <a:bodyPr>
            <a:spAutoFit/>
          </a:bodyPr>
          <a:lstStyle/>
          <a:p>
            <a:pPr algn="ctr" eaLnBrk="0" hangingPunct="0">
              <a:spcBef>
                <a:spcPct val="50000"/>
              </a:spcBef>
            </a:pPr>
            <a:r>
              <a:rPr lang="en-GB" sz="1400" dirty="0" smtClean="0">
                <a:latin typeface="+mn-lt"/>
              </a:rPr>
              <a:t>S</a:t>
            </a:r>
            <a:r>
              <a:rPr kumimoji="0" lang="en-GB" sz="1400" dirty="0" smtClean="0">
                <a:latin typeface="+mn-lt"/>
              </a:rPr>
              <a:t>ubscriptions</a:t>
            </a:r>
            <a:endParaRPr kumimoji="0" lang="en-GB" sz="1400" dirty="0">
              <a:latin typeface="+mn-lt"/>
            </a:endParaRPr>
          </a:p>
        </p:txBody>
      </p:sp>
      <p:sp>
        <p:nvSpPr>
          <p:cNvPr id="35853" name="Text Box 13"/>
          <p:cNvSpPr txBox="1">
            <a:spLocks noChangeArrowheads="1"/>
          </p:cNvSpPr>
          <p:nvPr/>
        </p:nvSpPr>
        <p:spPr bwMode="auto">
          <a:xfrm>
            <a:off x="2804592" y="3047256"/>
            <a:ext cx="1600200" cy="307777"/>
          </a:xfrm>
          <a:prstGeom prst="rect">
            <a:avLst/>
          </a:prstGeom>
          <a:noFill/>
          <a:ln w="9525">
            <a:noFill/>
            <a:miter lim="800000"/>
            <a:headEnd/>
            <a:tailEnd/>
          </a:ln>
          <a:effectLst/>
        </p:spPr>
        <p:txBody>
          <a:bodyPr>
            <a:spAutoFit/>
          </a:bodyPr>
          <a:lstStyle/>
          <a:p>
            <a:pPr algn="ctr" eaLnBrk="0" hangingPunct="0">
              <a:spcBef>
                <a:spcPct val="50000"/>
              </a:spcBef>
            </a:pPr>
            <a:r>
              <a:rPr kumimoji="0" lang="en-GB" sz="1400" dirty="0" smtClean="0">
                <a:latin typeface="+mn-lt"/>
              </a:rPr>
              <a:t>Turnkey </a:t>
            </a:r>
            <a:r>
              <a:rPr lang="en-GB" sz="1400" dirty="0" smtClean="0">
                <a:latin typeface="+mn-lt"/>
              </a:rPr>
              <a:t>delivery</a:t>
            </a:r>
            <a:endParaRPr kumimoji="0" lang="en-GB" sz="1400" dirty="0">
              <a:latin typeface="+mn-lt"/>
            </a:endParaRPr>
          </a:p>
        </p:txBody>
      </p:sp>
      <p:sp>
        <p:nvSpPr>
          <p:cNvPr id="35858" name="Text Box 18"/>
          <p:cNvSpPr txBox="1">
            <a:spLocks noChangeArrowheads="1"/>
          </p:cNvSpPr>
          <p:nvPr/>
        </p:nvSpPr>
        <p:spPr bwMode="auto">
          <a:xfrm>
            <a:off x="2335560" y="5329065"/>
            <a:ext cx="15240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a:solidFill>
                  <a:schemeClr val="bg2"/>
                </a:solidFill>
                <a:latin typeface="+mn-lt"/>
              </a:rPr>
              <a:t>Investors</a:t>
            </a:r>
          </a:p>
        </p:txBody>
      </p:sp>
      <p:sp>
        <p:nvSpPr>
          <p:cNvPr id="35860" name="Line 20"/>
          <p:cNvSpPr>
            <a:spLocks noChangeShapeType="1"/>
          </p:cNvSpPr>
          <p:nvPr/>
        </p:nvSpPr>
        <p:spPr bwMode="auto">
          <a:xfrm flipH="1" flipV="1">
            <a:off x="2042592" y="2818656"/>
            <a:ext cx="914400" cy="99060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lstStyle/>
          <a:p>
            <a:endParaRPr lang="en-GB" dirty="0">
              <a:cs typeface="+mn-cs"/>
            </a:endParaRPr>
          </a:p>
        </p:txBody>
      </p:sp>
      <p:sp>
        <p:nvSpPr>
          <p:cNvPr id="35861" name="Line 21"/>
          <p:cNvSpPr>
            <a:spLocks noChangeShapeType="1"/>
          </p:cNvSpPr>
          <p:nvPr/>
        </p:nvSpPr>
        <p:spPr bwMode="auto">
          <a:xfrm flipH="1" flipV="1">
            <a:off x="2423592" y="2818656"/>
            <a:ext cx="914400" cy="990600"/>
          </a:xfrm>
          <a:prstGeom prst="line">
            <a:avLst/>
          </a:prstGeom>
          <a:noFill/>
          <a:ln w="9525">
            <a:solidFill>
              <a:schemeClr val="tx1"/>
            </a:solidFill>
            <a:round/>
            <a:headEnd type="triangle" w="med" len="med"/>
            <a:tailEnd/>
          </a:ln>
          <a:effectLst/>
        </p:spPr>
        <p:txBody>
          <a:bodyPr/>
          <a:lstStyle/>
          <a:p>
            <a:endParaRPr lang="en-GB" dirty="0">
              <a:latin typeface="+mn-lt"/>
            </a:endParaRPr>
          </a:p>
        </p:txBody>
      </p:sp>
      <p:sp>
        <p:nvSpPr>
          <p:cNvPr id="35862" name="Text Box 22"/>
          <p:cNvSpPr txBox="1">
            <a:spLocks noChangeArrowheads="1"/>
          </p:cNvSpPr>
          <p:nvPr/>
        </p:nvSpPr>
        <p:spPr bwMode="auto">
          <a:xfrm>
            <a:off x="1051992" y="3199656"/>
            <a:ext cx="1524000" cy="523220"/>
          </a:xfrm>
          <a:prstGeom prst="rect">
            <a:avLst/>
          </a:prstGeom>
          <a:noFill/>
          <a:ln w="9525">
            <a:noFill/>
            <a:miter lim="800000"/>
            <a:headEnd/>
            <a:tailEnd/>
          </a:ln>
          <a:effectLst/>
        </p:spPr>
        <p:txBody>
          <a:bodyPr>
            <a:spAutoFit/>
          </a:bodyPr>
          <a:lstStyle/>
          <a:p>
            <a:pPr algn="ctr" eaLnBrk="0" hangingPunct="0">
              <a:spcBef>
                <a:spcPct val="50000"/>
              </a:spcBef>
            </a:pPr>
            <a:r>
              <a:rPr kumimoji="0" lang="en-GB" sz="1400" dirty="0" smtClean="0">
                <a:latin typeface="+mn-lt"/>
              </a:rPr>
              <a:t>Milestone payments</a:t>
            </a:r>
            <a:endParaRPr kumimoji="0" lang="en-GB" sz="1400" dirty="0">
              <a:latin typeface="+mn-lt"/>
            </a:endParaRPr>
          </a:p>
        </p:txBody>
      </p:sp>
      <p:sp>
        <p:nvSpPr>
          <p:cNvPr id="35863" name="Text Box 23"/>
          <p:cNvSpPr txBox="1">
            <a:spLocks noChangeArrowheads="1"/>
          </p:cNvSpPr>
          <p:nvPr/>
        </p:nvSpPr>
        <p:spPr bwMode="auto">
          <a:xfrm>
            <a:off x="5852592" y="2132856"/>
            <a:ext cx="17526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lang="en-GB" sz="2000" dirty="0" smtClean="0">
                <a:solidFill>
                  <a:schemeClr val="bg2"/>
                </a:solidFill>
                <a:latin typeface="+mn-lt"/>
              </a:rPr>
              <a:t>Road us</a:t>
            </a:r>
            <a:r>
              <a:rPr kumimoji="0" lang="en-GB" sz="2000" dirty="0" smtClean="0">
                <a:solidFill>
                  <a:schemeClr val="bg2"/>
                </a:solidFill>
                <a:latin typeface="+mn-lt"/>
              </a:rPr>
              <a:t>ers</a:t>
            </a:r>
            <a:endParaRPr kumimoji="0" lang="en-GB" sz="2000" dirty="0">
              <a:solidFill>
                <a:schemeClr val="bg2"/>
              </a:solidFill>
              <a:latin typeface="+mn-lt"/>
            </a:endParaRPr>
          </a:p>
        </p:txBody>
      </p:sp>
      <p:sp>
        <p:nvSpPr>
          <p:cNvPr id="35869" name="Text Box 29"/>
          <p:cNvSpPr txBox="1">
            <a:spLocks noChangeArrowheads="1"/>
          </p:cNvSpPr>
          <p:nvPr/>
        </p:nvSpPr>
        <p:spPr bwMode="auto">
          <a:xfrm>
            <a:off x="3277344" y="4664820"/>
            <a:ext cx="1294656" cy="307777"/>
          </a:xfrm>
          <a:prstGeom prst="rect">
            <a:avLst/>
          </a:prstGeom>
          <a:noFill/>
          <a:ln w="9525">
            <a:noFill/>
            <a:miter lim="800000"/>
            <a:headEnd/>
            <a:tailEnd/>
          </a:ln>
          <a:effectLst/>
        </p:spPr>
        <p:txBody>
          <a:bodyPr wrap="square">
            <a:spAutoFit/>
          </a:bodyPr>
          <a:lstStyle/>
          <a:p>
            <a:pPr algn="ctr" eaLnBrk="0" hangingPunct="0">
              <a:spcBef>
                <a:spcPct val="50000"/>
              </a:spcBef>
            </a:pPr>
            <a:r>
              <a:rPr lang="en-GB" sz="1400" dirty="0" smtClean="0">
                <a:latin typeface="+mn-lt"/>
              </a:rPr>
              <a:t>D</a:t>
            </a:r>
            <a:r>
              <a:rPr kumimoji="0" lang="en-GB" sz="1400" dirty="0" smtClean="0">
                <a:latin typeface="+mn-lt"/>
              </a:rPr>
              <a:t>istributions</a:t>
            </a:r>
            <a:endParaRPr kumimoji="0" lang="en-GB" sz="1400" dirty="0">
              <a:latin typeface="+mn-lt"/>
            </a:endParaRPr>
          </a:p>
        </p:txBody>
      </p:sp>
      <p:sp>
        <p:nvSpPr>
          <p:cNvPr id="35871" name="Line 31"/>
          <p:cNvSpPr>
            <a:spLocks noChangeShapeType="1"/>
          </p:cNvSpPr>
          <p:nvPr/>
        </p:nvSpPr>
        <p:spPr bwMode="auto">
          <a:xfrm flipV="1">
            <a:off x="4716760" y="2564904"/>
            <a:ext cx="1295400" cy="12954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en-GB" dirty="0">
              <a:cs typeface="+mn-cs"/>
            </a:endParaRPr>
          </a:p>
        </p:txBody>
      </p:sp>
      <p:sp>
        <p:nvSpPr>
          <p:cNvPr id="35872" name="Text Box 32"/>
          <p:cNvSpPr txBox="1">
            <a:spLocks noChangeArrowheads="1"/>
          </p:cNvSpPr>
          <p:nvPr/>
        </p:nvSpPr>
        <p:spPr bwMode="auto">
          <a:xfrm>
            <a:off x="5220072" y="2977788"/>
            <a:ext cx="1219200" cy="523220"/>
          </a:xfrm>
          <a:prstGeom prst="rect">
            <a:avLst/>
          </a:prstGeom>
          <a:noFill/>
          <a:ln w="9525">
            <a:noFill/>
            <a:miter lim="800000"/>
            <a:headEnd/>
            <a:tailEnd/>
          </a:ln>
          <a:effectLst/>
        </p:spPr>
        <p:txBody>
          <a:bodyPr>
            <a:spAutoFit/>
          </a:bodyPr>
          <a:lstStyle/>
          <a:p>
            <a:pPr algn="ctr" eaLnBrk="0" hangingPunct="0">
              <a:spcBef>
                <a:spcPct val="50000"/>
              </a:spcBef>
            </a:pPr>
            <a:r>
              <a:rPr kumimoji="0" lang="en-GB" sz="1400" dirty="0" smtClean="0">
                <a:latin typeface="+mn-lt"/>
              </a:rPr>
              <a:t>Toll payments</a:t>
            </a:r>
            <a:endParaRPr kumimoji="0" lang="en-GB" sz="1400" dirty="0">
              <a:latin typeface="+mn-lt"/>
            </a:endParaRPr>
          </a:p>
        </p:txBody>
      </p:sp>
      <p:sp>
        <p:nvSpPr>
          <p:cNvPr id="24" name="Text Box 23"/>
          <p:cNvSpPr txBox="1">
            <a:spLocks noChangeArrowheads="1"/>
          </p:cNvSpPr>
          <p:nvPr/>
        </p:nvSpPr>
        <p:spPr bwMode="auto">
          <a:xfrm>
            <a:off x="6923856" y="3892986"/>
            <a:ext cx="1752600" cy="400110"/>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kumimoji="0" lang="en-GB" sz="2000" dirty="0" smtClean="0">
                <a:solidFill>
                  <a:schemeClr val="bg2"/>
                </a:solidFill>
                <a:latin typeface="+mn-lt"/>
              </a:rPr>
              <a:t>Operator</a:t>
            </a:r>
            <a:endParaRPr kumimoji="0" lang="en-GB" sz="2000" dirty="0">
              <a:solidFill>
                <a:schemeClr val="bg2"/>
              </a:solidFill>
              <a:latin typeface="+mn-lt"/>
            </a:endParaRPr>
          </a:p>
        </p:txBody>
      </p:sp>
      <p:sp>
        <p:nvSpPr>
          <p:cNvPr id="26" name="Text Box 32"/>
          <p:cNvSpPr txBox="1">
            <a:spLocks noChangeArrowheads="1"/>
          </p:cNvSpPr>
          <p:nvPr/>
        </p:nvSpPr>
        <p:spPr bwMode="auto">
          <a:xfrm>
            <a:off x="5153000" y="4129915"/>
            <a:ext cx="1435224" cy="523220"/>
          </a:xfrm>
          <a:prstGeom prst="rect">
            <a:avLst/>
          </a:prstGeom>
          <a:noFill/>
          <a:ln w="9525">
            <a:noFill/>
            <a:miter lim="800000"/>
            <a:headEnd/>
            <a:tailEnd/>
          </a:ln>
          <a:effectLst/>
        </p:spPr>
        <p:txBody>
          <a:bodyPr wrap="square">
            <a:spAutoFit/>
          </a:bodyPr>
          <a:lstStyle/>
          <a:p>
            <a:pPr algn="ctr" eaLnBrk="0" hangingPunct="0">
              <a:spcBef>
                <a:spcPct val="50000"/>
              </a:spcBef>
            </a:pPr>
            <a:r>
              <a:rPr lang="en-GB" sz="1400" dirty="0" smtClean="0">
                <a:latin typeface="+mn-lt"/>
              </a:rPr>
              <a:t>Management agreement</a:t>
            </a:r>
            <a:endParaRPr kumimoji="0" lang="en-GB" sz="1400" dirty="0">
              <a:latin typeface="+mn-lt"/>
            </a:endParaRPr>
          </a:p>
        </p:txBody>
      </p:sp>
      <p:sp>
        <p:nvSpPr>
          <p:cNvPr id="27" name="Text Box 23"/>
          <p:cNvSpPr txBox="1">
            <a:spLocks noChangeArrowheads="1"/>
          </p:cNvSpPr>
          <p:nvPr/>
        </p:nvSpPr>
        <p:spPr bwMode="auto">
          <a:xfrm>
            <a:off x="6156176" y="5264373"/>
            <a:ext cx="17526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smtClean="0">
                <a:solidFill>
                  <a:schemeClr val="bg2"/>
                </a:solidFill>
                <a:latin typeface="+mn-lt"/>
              </a:rPr>
              <a:t>Sponsor</a:t>
            </a:r>
            <a:endParaRPr kumimoji="0" lang="en-GB" sz="2000" dirty="0">
              <a:solidFill>
                <a:schemeClr val="bg2"/>
              </a:solidFill>
              <a:latin typeface="+mn-lt"/>
            </a:endParaRPr>
          </a:p>
        </p:txBody>
      </p:sp>
      <p:sp>
        <p:nvSpPr>
          <p:cNvPr id="28" name="Line 24"/>
          <p:cNvSpPr>
            <a:spLocks noChangeShapeType="1"/>
          </p:cNvSpPr>
          <p:nvPr/>
        </p:nvSpPr>
        <p:spPr bwMode="auto">
          <a:xfrm flipH="1" flipV="1">
            <a:off x="4572000" y="4293096"/>
            <a:ext cx="1512168" cy="1080120"/>
          </a:xfrm>
          <a:prstGeom prst="line">
            <a:avLst/>
          </a:prstGeom>
          <a:noFill/>
          <a:ln w="9525">
            <a:solidFill>
              <a:schemeClr val="tx1"/>
            </a:solidFill>
            <a:round/>
            <a:headEnd type="triangle" w="med" len="med"/>
            <a:tailEnd/>
          </a:ln>
          <a:effectLst/>
        </p:spPr>
        <p:txBody>
          <a:bodyPr/>
          <a:lstStyle/>
          <a:p>
            <a:endParaRPr lang="en-GB" dirty="0">
              <a:latin typeface="+mn-lt"/>
            </a:endParaRPr>
          </a:p>
        </p:txBody>
      </p:sp>
      <p:sp>
        <p:nvSpPr>
          <p:cNvPr id="29" name="Text Box 32"/>
          <p:cNvSpPr txBox="1">
            <a:spLocks noChangeArrowheads="1"/>
          </p:cNvSpPr>
          <p:nvPr/>
        </p:nvSpPr>
        <p:spPr bwMode="auto">
          <a:xfrm>
            <a:off x="4427984" y="5139189"/>
            <a:ext cx="1440160" cy="738664"/>
          </a:xfrm>
          <a:prstGeom prst="rect">
            <a:avLst/>
          </a:prstGeom>
          <a:noFill/>
          <a:ln w="9525">
            <a:noFill/>
            <a:miter lim="800000"/>
            <a:headEnd/>
            <a:tailEnd/>
          </a:ln>
          <a:effectLst/>
        </p:spPr>
        <p:txBody>
          <a:bodyPr wrap="square">
            <a:spAutoFit/>
          </a:bodyPr>
          <a:lstStyle/>
          <a:p>
            <a:pPr algn="ctr" eaLnBrk="0" hangingPunct="0">
              <a:spcBef>
                <a:spcPct val="50000"/>
              </a:spcBef>
            </a:pPr>
            <a:r>
              <a:rPr lang="en-GB" sz="1400" dirty="0" smtClean="0">
                <a:latin typeface="+mn-lt"/>
              </a:rPr>
              <a:t>Transfer of title at end of concession</a:t>
            </a:r>
            <a:endParaRPr kumimoji="0" lang="en-GB" sz="1400" dirty="0">
              <a:latin typeface="+mn-lt"/>
            </a:endParaRPr>
          </a:p>
        </p:txBody>
      </p:sp>
      <p:sp>
        <p:nvSpPr>
          <p:cNvPr id="30" name="Line 6"/>
          <p:cNvSpPr>
            <a:spLocks noChangeShapeType="1"/>
          </p:cNvSpPr>
          <p:nvPr/>
        </p:nvSpPr>
        <p:spPr bwMode="auto">
          <a:xfrm>
            <a:off x="3275856" y="4293096"/>
            <a:ext cx="0" cy="946869"/>
          </a:xfrm>
          <a:prstGeom prst="line">
            <a:avLst/>
          </a:prstGeom>
          <a:noFill/>
          <a:ln w="9525">
            <a:solidFill>
              <a:schemeClr val="accent1"/>
            </a:solidFill>
            <a:round/>
            <a:headEnd type="none" w="med" len="med"/>
            <a:tailEnd type="triangle" w="med" len="med"/>
          </a:ln>
          <a:effectLst/>
        </p:spPr>
        <p:txBody>
          <a:bodyPr/>
          <a:lstStyle/>
          <a:p>
            <a:endParaRPr lang="en-GB" dirty="0">
              <a:latin typeface="+mn-lt"/>
            </a:endParaRPr>
          </a:p>
        </p:txBody>
      </p:sp>
      <p:sp>
        <p:nvSpPr>
          <p:cNvPr id="32" name="Line 6"/>
          <p:cNvSpPr>
            <a:spLocks noChangeShapeType="1"/>
          </p:cNvSpPr>
          <p:nvPr/>
        </p:nvSpPr>
        <p:spPr bwMode="auto">
          <a:xfrm flipH="1">
            <a:off x="4932040" y="4077072"/>
            <a:ext cx="1908000" cy="0"/>
          </a:xfrm>
          <a:prstGeom prst="line">
            <a:avLst/>
          </a:prstGeom>
          <a:ln>
            <a:solidFill>
              <a:schemeClr val="tx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25" name="Text Box 8"/>
          <p:cNvSpPr txBox="1">
            <a:spLocks noChangeArrowheads="1"/>
          </p:cNvSpPr>
          <p:nvPr/>
        </p:nvSpPr>
        <p:spPr bwMode="auto">
          <a:xfrm>
            <a:off x="899592" y="2314600"/>
            <a:ext cx="2487488" cy="400110"/>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kumimoji="0" lang="en-GB" sz="2000" dirty="0" smtClean="0">
                <a:solidFill>
                  <a:schemeClr val="bg2"/>
                </a:solidFill>
                <a:latin typeface="+mn-lt"/>
              </a:rPr>
              <a:t>Contractors</a:t>
            </a:r>
            <a:endParaRPr kumimoji="0" lang="en-GB" sz="2000" dirty="0">
              <a:solidFill>
                <a:schemeClr val="bg2"/>
              </a:solidFill>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smtClean="0"/>
              <a:t>Capital Equipment Leasing</a:t>
            </a:r>
            <a:endParaRPr lang="en-GB" dirty="0"/>
          </a:p>
        </p:txBody>
      </p:sp>
      <p:sp>
        <p:nvSpPr>
          <p:cNvPr id="35845" name="Text Box 5"/>
          <p:cNvSpPr txBox="1">
            <a:spLocks noChangeArrowheads="1"/>
          </p:cNvSpPr>
          <p:nvPr/>
        </p:nvSpPr>
        <p:spPr bwMode="auto">
          <a:xfrm>
            <a:off x="2652192" y="3885456"/>
            <a:ext cx="22098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smtClean="0">
                <a:solidFill>
                  <a:schemeClr val="bg2"/>
                </a:solidFill>
                <a:latin typeface="+mn-lt"/>
              </a:rPr>
              <a:t>SPV</a:t>
            </a:r>
            <a:endParaRPr kumimoji="0" lang="en-GB" sz="2000" dirty="0">
              <a:solidFill>
                <a:schemeClr val="bg2"/>
              </a:solidFill>
              <a:latin typeface="+mn-lt"/>
            </a:endParaRPr>
          </a:p>
        </p:txBody>
      </p:sp>
      <p:sp>
        <p:nvSpPr>
          <p:cNvPr id="35846" name="Line 6"/>
          <p:cNvSpPr>
            <a:spLocks noChangeShapeType="1"/>
          </p:cNvSpPr>
          <p:nvPr/>
        </p:nvSpPr>
        <p:spPr bwMode="auto">
          <a:xfrm>
            <a:off x="2923456" y="4294015"/>
            <a:ext cx="0" cy="946869"/>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
        <p:nvSpPr>
          <p:cNvPr id="35847" name="Text Box 7"/>
          <p:cNvSpPr txBox="1">
            <a:spLocks noChangeArrowheads="1"/>
          </p:cNvSpPr>
          <p:nvPr/>
        </p:nvSpPr>
        <p:spPr bwMode="auto">
          <a:xfrm>
            <a:off x="1547664" y="4664820"/>
            <a:ext cx="1447800" cy="307777"/>
          </a:xfrm>
          <a:prstGeom prst="rect">
            <a:avLst/>
          </a:prstGeom>
          <a:noFill/>
          <a:ln w="9525">
            <a:noFill/>
            <a:miter lim="800000"/>
            <a:headEnd/>
            <a:tailEnd/>
          </a:ln>
          <a:effectLst/>
        </p:spPr>
        <p:txBody>
          <a:bodyPr>
            <a:spAutoFit/>
          </a:bodyPr>
          <a:lstStyle/>
          <a:p>
            <a:pPr algn="ctr" eaLnBrk="0" hangingPunct="0">
              <a:spcBef>
                <a:spcPct val="50000"/>
              </a:spcBef>
            </a:pPr>
            <a:r>
              <a:rPr lang="en-GB" sz="1400" dirty="0" smtClean="0">
                <a:latin typeface="+mn-lt"/>
              </a:rPr>
              <a:t>S</a:t>
            </a:r>
            <a:r>
              <a:rPr kumimoji="0" lang="en-GB" sz="1400" dirty="0" smtClean="0">
                <a:latin typeface="+mn-lt"/>
              </a:rPr>
              <a:t>ubscriptions</a:t>
            </a:r>
            <a:endParaRPr kumimoji="0" lang="en-GB" sz="1400" dirty="0">
              <a:latin typeface="+mn-lt"/>
            </a:endParaRPr>
          </a:p>
        </p:txBody>
      </p:sp>
      <p:sp>
        <p:nvSpPr>
          <p:cNvPr id="35848" name="Text Box 8"/>
          <p:cNvSpPr txBox="1">
            <a:spLocks noChangeArrowheads="1"/>
          </p:cNvSpPr>
          <p:nvPr/>
        </p:nvSpPr>
        <p:spPr bwMode="auto">
          <a:xfrm>
            <a:off x="899592" y="2308810"/>
            <a:ext cx="2487488" cy="400110"/>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kumimoji="0" lang="en-GB" sz="2000" dirty="0" smtClean="0">
                <a:solidFill>
                  <a:schemeClr val="bg2"/>
                </a:solidFill>
                <a:latin typeface="+mn-lt"/>
              </a:rPr>
              <a:t>Equipment Supplier</a:t>
            </a:r>
            <a:endParaRPr kumimoji="0" lang="en-GB" sz="2000" dirty="0">
              <a:solidFill>
                <a:schemeClr val="bg2"/>
              </a:solidFill>
              <a:latin typeface="+mn-lt"/>
            </a:endParaRPr>
          </a:p>
        </p:txBody>
      </p:sp>
      <p:sp>
        <p:nvSpPr>
          <p:cNvPr id="35853" name="Text Box 13"/>
          <p:cNvSpPr txBox="1">
            <a:spLocks noChangeArrowheads="1"/>
          </p:cNvSpPr>
          <p:nvPr/>
        </p:nvSpPr>
        <p:spPr bwMode="auto">
          <a:xfrm>
            <a:off x="2804592" y="3047256"/>
            <a:ext cx="1600200" cy="523220"/>
          </a:xfrm>
          <a:prstGeom prst="rect">
            <a:avLst/>
          </a:prstGeom>
          <a:noFill/>
          <a:ln w="9525">
            <a:noFill/>
            <a:miter lim="800000"/>
            <a:headEnd/>
            <a:tailEnd/>
          </a:ln>
          <a:effectLst/>
        </p:spPr>
        <p:txBody>
          <a:bodyPr>
            <a:spAutoFit/>
          </a:bodyPr>
          <a:lstStyle/>
          <a:p>
            <a:pPr algn="ctr" eaLnBrk="0" hangingPunct="0">
              <a:spcBef>
                <a:spcPct val="50000"/>
              </a:spcBef>
            </a:pPr>
            <a:r>
              <a:rPr kumimoji="0" lang="en-GB" sz="1400" dirty="0" smtClean="0">
                <a:latin typeface="+mn-lt"/>
              </a:rPr>
              <a:t>Title to equipment</a:t>
            </a:r>
            <a:endParaRPr kumimoji="0" lang="en-GB" sz="1400" dirty="0">
              <a:latin typeface="+mn-lt"/>
            </a:endParaRPr>
          </a:p>
        </p:txBody>
      </p:sp>
      <p:sp>
        <p:nvSpPr>
          <p:cNvPr id="35854" name="Text Box 14"/>
          <p:cNvSpPr txBox="1">
            <a:spLocks noChangeArrowheads="1"/>
          </p:cNvSpPr>
          <p:nvPr/>
        </p:nvSpPr>
        <p:spPr bwMode="auto">
          <a:xfrm>
            <a:off x="4140696" y="2329135"/>
            <a:ext cx="1655440" cy="307777"/>
          </a:xfrm>
          <a:prstGeom prst="rect">
            <a:avLst/>
          </a:prstGeom>
          <a:noFill/>
          <a:ln w="9525">
            <a:noFill/>
            <a:miter lim="800000"/>
            <a:headEnd/>
            <a:tailEnd/>
          </a:ln>
          <a:effectLst/>
        </p:spPr>
        <p:txBody>
          <a:bodyPr wrap="square">
            <a:spAutoFit/>
          </a:bodyPr>
          <a:lstStyle/>
          <a:p>
            <a:pPr marL="190500" indent="-190500" algn="ctr">
              <a:spcBef>
                <a:spcPct val="50000"/>
              </a:spcBef>
            </a:pPr>
            <a:r>
              <a:rPr kumimoji="0" lang="en-GB" sz="1400" dirty="0" smtClean="0">
                <a:latin typeface="+mn-lt"/>
              </a:rPr>
              <a:t>Lease contract</a:t>
            </a:r>
            <a:endParaRPr kumimoji="0" lang="en-GB" sz="1400" dirty="0">
              <a:solidFill>
                <a:srgbClr val="FFFF00"/>
              </a:solidFill>
              <a:latin typeface="+mn-lt"/>
            </a:endParaRPr>
          </a:p>
        </p:txBody>
      </p:sp>
      <p:sp>
        <p:nvSpPr>
          <p:cNvPr id="35858" name="Text Box 18"/>
          <p:cNvSpPr txBox="1">
            <a:spLocks noChangeArrowheads="1"/>
          </p:cNvSpPr>
          <p:nvPr/>
        </p:nvSpPr>
        <p:spPr bwMode="auto">
          <a:xfrm>
            <a:off x="2335560" y="5329065"/>
            <a:ext cx="15240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a:solidFill>
                  <a:schemeClr val="bg2"/>
                </a:solidFill>
                <a:latin typeface="+mn-lt"/>
              </a:rPr>
              <a:t>Investors</a:t>
            </a:r>
          </a:p>
        </p:txBody>
      </p:sp>
      <p:sp>
        <p:nvSpPr>
          <p:cNvPr id="35860" name="Line 20"/>
          <p:cNvSpPr>
            <a:spLocks noChangeShapeType="1"/>
          </p:cNvSpPr>
          <p:nvPr/>
        </p:nvSpPr>
        <p:spPr bwMode="auto">
          <a:xfrm flipH="1" flipV="1">
            <a:off x="2042592" y="2818656"/>
            <a:ext cx="914400" cy="990600"/>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a:lstStyle/>
          <a:p>
            <a:endParaRPr lang="en-GB" dirty="0">
              <a:cs typeface="+mn-cs"/>
            </a:endParaRPr>
          </a:p>
        </p:txBody>
      </p:sp>
      <p:sp>
        <p:nvSpPr>
          <p:cNvPr id="35861" name="Line 21"/>
          <p:cNvSpPr>
            <a:spLocks noChangeShapeType="1"/>
          </p:cNvSpPr>
          <p:nvPr/>
        </p:nvSpPr>
        <p:spPr bwMode="auto">
          <a:xfrm flipH="1" flipV="1">
            <a:off x="2423592" y="2818656"/>
            <a:ext cx="914400" cy="990600"/>
          </a:xfrm>
          <a:prstGeom prst="line">
            <a:avLst/>
          </a:prstGeom>
          <a:noFill/>
          <a:ln w="9525">
            <a:solidFill>
              <a:schemeClr val="tx1"/>
            </a:solidFill>
            <a:round/>
            <a:headEnd type="triangle" w="med" len="med"/>
            <a:tailEnd/>
          </a:ln>
          <a:effectLst/>
        </p:spPr>
        <p:txBody>
          <a:bodyPr/>
          <a:lstStyle/>
          <a:p>
            <a:endParaRPr lang="en-GB" dirty="0">
              <a:latin typeface="+mn-lt"/>
            </a:endParaRPr>
          </a:p>
        </p:txBody>
      </p:sp>
      <p:sp>
        <p:nvSpPr>
          <p:cNvPr id="35862" name="Text Box 22"/>
          <p:cNvSpPr txBox="1">
            <a:spLocks noChangeArrowheads="1"/>
          </p:cNvSpPr>
          <p:nvPr/>
        </p:nvSpPr>
        <p:spPr bwMode="auto">
          <a:xfrm>
            <a:off x="1051992" y="3199656"/>
            <a:ext cx="1524000" cy="307777"/>
          </a:xfrm>
          <a:prstGeom prst="rect">
            <a:avLst/>
          </a:prstGeom>
          <a:noFill/>
          <a:ln w="9525">
            <a:noFill/>
            <a:miter lim="800000"/>
            <a:headEnd/>
            <a:tailEnd/>
          </a:ln>
          <a:effectLst/>
        </p:spPr>
        <p:txBody>
          <a:bodyPr>
            <a:spAutoFit/>
          </a:bodyPr>
          <a:lstStyle/>
          <a:p>
            <a:pPr algn="ctr" eaLnBrk="0" hangingPunct="0">
              <a:spcBef>
                <a:spcPct val="50000"/>
              </a:spcBef>
            </a:pPr>
            <a:r>
              <a:rPr lang="en-GB" sz="1400" dirty="0" smtClean="0">
                <a:latin typeface="+mn-lt"/>
              </a:rPr>
              <a:t>Purchase price</a:t>
            </a:r>
            <a:endParaRPr kumimoji="0" lang="en-GB" sz="1400" dirty="0">
              <a:latin typeface="+mn-lt"/>
            </a:endParaRPr>
          </a:p>
        </p:txBody>
      </p:sp>
      <p:sp>
        <p:nvSpPr>
          <p:cNvPr id="35863" name="Text Box 23"/>
          <p:cNvSpPr txBox="1">
            <a:spLocks noChangeArrowheads="1"/>
          </p:cNvSpPr>
          <p:nvPr/>
        </p:nvSpPr>
        <p:spPr bwMode="auto">
          <a:xfrm>
            <a:off x="5852592" y="2132856"/>
            <a:ext cx="17526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lang="en-GB" sz="2000" dirty="0" smtClean="0">
                <a:solidFill>
                  <a:schemeClr val="bg2"/>
                </a:solidFill>
                <a:latin typeface="+mn-lt"/>
              </a:rPr>
              <a:t>Client</a:t>
            </a:r>
            <a:endParaRPr kumimoji="0" lang="en-GB" sz="2000" dirty="0">
              <a:solidFill>
                <a:schemeClr val="bg2"/>
              </a:solidFill>
              <a:latin typeface="+mn-lt"/>
            </a:endParaRPr>
          </a:p>
        </p:txBody>
      </p:sp>
      <p:sp>
        <p:nvSpPr>
          <p:cNvPr id="35864" name="Line 24"/>
          <p:cNvSpPr>
            <a:spLocks noChangeShapeType="1"/>
          </p:cNvSpPr>
          <p:nvPr/>
        </p:nvSpPr>
        <p:spPr bwMode="auto">
          <a:xfrm flipH="1">
            <a:off x="4404792" y="2437656"/>
            <a:ext cx="1371600" cy="1371600"/>
          </a:xfrm>
          <a:prstGeom prst="line">
            <a:avLst/>
          </a:prstGeom>
          <a:noFill/>
          <a:ln w="9525">
            <a:solidFill>
              <a:schemeClr val="tx1"/>
            </a:solidFill>
            <a:prstDash val="dash"/>
            <a:round/>
            <a:headEnd type="oval" w="med" len="med"/>
            <a:tailEnd type="oval" w="med" len="med"/>
          </a:ln>
          <a:effectLst/>
        </p:spPr>
        <p:txBody>
          <a:bodyPr/>
          <a:lstStyle/>
          <a:p>
            <a:endParaRPr lang="en-GB" dirty="0">
              <a:latin typeface="+mn-lt"/>
            </a:endParaRPr>
          </a:p>
        </p:txBody>
      </p:sp>
      <p:sp>
        <p:nvSpPr>
          <p:cNvPr id="35869" name="Text Box 29"/>
          <p:cNvSpPr txBox="1">
            <a:spLocks noChangeArrowheads="1"/>
          </p:cNvSpPr>
          <p:nvPr/>
        </p:nvSpPr>
        <p:spPr bwMode="auto">
          <a:xfrm>
            <a:off x="3277344" y="4664820"/>
            <a:ext cx="1294656" cy="307777"/>
          </a:xfrm>
          <a:prstGeom prst="rect">
            <a:avLst/>
          </a:prstGeom>
          <a:noFill/>
          <a:ln w="9525">
            <a:noFill/>
            <a:miter lim="800000"/>
            <a:headEnd/>
            <a:tailEnd/>
          </a:ln>
          <a:effectLst/>
        </p:spPr>
        <p:txBody>
          <a:bodyPr wrap="square">
            <a:spAutoFit/>
          </a:bodyPr>
          <a:lstStyle/>
          <a:p>
            <a:pPr algn="ctr" eaLnBrk="0" hangingPunct="0">
              <a:spcBef>
                <a:spcPct val="50000"/>
              </a:spcBef>
            </a:pPr>
            <a:r>
              <a:rPr lang="en-GB" sz="1400" dirty="0" smtClean="0">
                <a:latin typeface="+mn-lt"/>
              </a:rPr>
              <a:t>D</a:t>
            </a:r>
            <a:r>
              <a:rPr kumimoji="0" lang="en-GB" sz="1400" dirty="0" smtClean="0">
                <a:latin typeface="+mn-lt"/>
              </a:rPr>
              <a:t>istributions</a:t>
            </a:r>
            <a:endParaRPr kumimoji="0" lang="en-GB" sz="1400" dirty="0">
              <a:latin typeface="+mn-lt"/>
            </a:endParaRPr>
          </a:p>
        </p:txBody>
      </p:sp>
      <p:sp>
        <p:nvSpPr>
          <p:cNvPr id="35871" name="Line 31"/>
          <p:cNvSpPr>
            <a:spLocks noChangeShapeType="1"/>
          </p:cNvSpPr>
          <p:nvPr/>
        </p:nvSpPr>
        <p:spPr bwMode="auto">
          <a:xfrm flipV="1">
            <a:off x="4716760" y="2564904"/>
            <a:ext cx="1295400" cy="12954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a:lstStyle/>
          <a:p>
            <a:endParaRPr lang="en-GB" dirty="0">
              <a:cs typeface="+mn-cs"/>
            </a:endParaRPr>
          </a:p>
        </p:txBody>
      </p:sp>
      <p:sp>
        <p:nvSpPr>
          <p:cNvPr id="35872" name="Text Box 32"/>
          <p:cNvSpPr txBox="1">
            <a:spLocks noChangeArrowheads="1"/>
          </p:cNvSpPr>
          <p:nvPr/>
        </p:nvSpPr>
        <p:spPr bwMode="auto">
          <a:xfrm>
            <a:off x="5220072" y="2977788"/>
            <a:ext cx="1219200" cy="523220"/>
          </a:xfrm>
          <a:prstGeom prst="rect">
            <a:avLst/>
          </a:prstGeom>
          <a:noFill/>
          <a:ln w="9525">
            <a:noFill/>
            <a:miter lim="800000"/>
            <a:headEnd/>
            <a:tailEnd/>
          </a:ln>
          <a:effectLst/>
        </p:spPr>
        <p:txBody>
          <a:bodyPr>
            <a:spAutoFit/>
          </a:bodyPr>
          <a:lstStyle/>
          <a:p>
            <a:pPr algn="ctr" eaLnBrk="0" hangingPunct="0">
              <a:spcBef>
                <a:spcPct val="50000"/>
              </a:spcBef>
            </a:pPr>
            <a:r>
              <a:rPr kumimoji="0" lang="en-GB" sz="1400" dirty="0" smtClean="0">
                <a:latin typeface="+mn-lt"/>
              </a:rPr>
              <a:t>Rental payments</a:t>
            </a:r>
            <a:endParaRPr kumimoji="0" lang="en-GB" sz="1400" dirty="0">
              <a:latin typeface="+mn-lt"/>
            </a:endParaRPr>
          </a:p>
        </p:txBody>
      </p:sp>
      <p:sp>
        <p:nvSpPr>
          <p:cNvPr id="24" name="Text Box 23"/>
          <p:cNvSpPr txBox="1">
            <a:spLocks noChangeArrowheads="1"/>
          </p:cNvSpPr>
          <p:nvPr/>
        </p:nvSpPr>
        <p:spPr bwMode="auto">
          <a:xfrm>
            <a:off x="6923856" y="3892986"/>
            <a:ext cx="1752600" cy="400110"/>
          </a:xfrm>
          <a:prstGeom prst="rect">
            <a:avLst/>
          </a:prstGeom>
          <a:solidFill>
            <a:schemeClr val="accent1"/>
          </a:solidFill>
          <a:ln w="9525">
            <a:noFill/>
            <a:miter lim="800000"/>
            <a:headEnd/>
            <a:tailEnd/>
          </a:ln>
          <a:effectLst/>
        </p:spPr>
        <p:txBody>
          <a:bodyPr wrap="square">
            <a:spAutoFit/>
          </a:bodyPr>
          <a:lstStyle/>
          <a:p>
            <a:pPr algn="ctr" eaLnBrk="0" hangingPunct="0">
              <a:spcBef>
                <a:spcPct val="50000"/>
              </a:spcBef>
            </a:pPr>
            <a:r>
              <a:rPr kumimoji="0" lang="en-GB" sz="2000" dirty="0" smtClean="0">
                <a:solidFill>
                  <a:schemeClr val="bg2"/>
                </a:solidFill>
                <a:latin typeface="+mn-lt"/>
              </a:rPr>
              <a:t>Agent</a:t>
            </a:r>
            <a:endParaRPr kumimoji="0" lang="en-GB" sz="2000" dirty="0">
              <a:solidFill>
                <a:schemeClr val="bg2"/>
              </a:solidFill>
              <a:latin typeface="+mn-lt"/>
            </a:endParaRPr>
          </a:p>
        </p:txBody>
      </p:sp>
      <p:sp>
        <p:nvSpPr>
          <p:cNvPr id="26" name="Text Box 32"/>
          <p:cNvSpPr txBox="1">
            <a:spLocks noChangeArrowheads="1"/>
          </p:cNvSpPr>
          <p:nvPr/>
        </p:nvSpPr>
        <p:spPr bwMode="auto">
          <a:xfrm>
            <a:off x="5153000" y="4129915"/>
            <a:ext cx="1435224" cy="523220"/>
          </a:xfrm>
          <a:prstGeom prst="rect">
            <a:avLst/>
          </a:prstGeom>
          <a:noFill/>
          <a:ln w="9525">
            <a:noFill/>
            <a:miter lim="800000"/>
            <a:headEnd/>
            <a:tailEnd/>
          </a:ln>
          <a:effectLst/>
        </p:spPr>
        <p:txBody>
          <a:bodyPr wrap="square">
            <a:spAutoFit/>
          </a:bodyPr>
          <a:lstStyle/>
          <a:p>
            <a:pPr algn="ctr" eaLnBrk="0" hangingPunct="0">
              <a:spcBef>
                <a:spcPct val="50000"/>
              </a:spcBef>
            </a:pPr>
            <a:r>
              <a:rPr lang="en-GB" sz="1400" dirty="0" smtClean="0">
                <a:latin typeface="+mn-lt"/>
              </a:rPr>
              <a:t>Service agreement</a:t>
            </a:r>
            <a:endParaRPr kumimoji="0" lang="en-GB" sz="1400" dirty="0">
              <a:latin typeface="+mn-lt"/>
            </a:endParaRPr>
          </a:p>
        </p:txBody>
      </p:sp>
      <p:sp>
        <p:nvSpPr>
          <p:cNvPr id="27" name="Text Box 23"/>
          <p:cNvSpPr txBox="1">
            <a:spLocks noChangeArrowheads="1"/>
          </p:cNvSpPr>
          <p:nvPr/>
        </p:nvSpPr>
        <p:spPr bwMode="auto">
          <a:xfrm>
            <a:off x="6156176" y="5264373"/>
            <a:ext cx="1752600" cy="396875"/>
          </a:xfrm>
          <a:prstGeom prst="rect">
            <a:avLst/>
          </a:prstGeom>
          <a:solidFill>
            <a:schemeClr val="accent1"/>
          </a:solidFill>
          <a:ln w="9525">
            <a:noFill/>
            <a:miter lim="800000"/>
            <a:headEnd/>
            <a:tailEnd/>
          </a:ln>
          <a:effectLst/>
        </p:spPr>
        <p:txBody>
          <a:bodyPr>
            <a:spAutoFit/>
          </a:bodyPr>
          <a:lstStyle/>
          <a:p>
            <a:pPr algn="ctr" eaLnBrk="0" hangingPunct="0">
              <a:spcBef>
                <a:spcPct val="50000"/>
              </a:spcBef>
            </a:pPr>
            <a:r>
              <a:rPr kumimoji="0" lang="en-GB" sz="2000" dirty="0" smtClean="0">
                <a:solidFill>
                  <a:schemeClr val="bg2"/>
                </a:solidFill>
                <a:latin typeface="+mn-lt"/>
              </a:rPr>
              <a:t>Third </a:t>
            </a:r>
            <a:r>
              <a:rPr lang="en-GB" sz="2000" dirty="0" smtClean="0">
                <a:solidFill>
                  <a:schemeClr val="bg2"/>
                </a:solidFill>
                <a:latin typeface="+mn-lt"/>
              </a:rPr>
              <a:t>Par</a:t>
            </a:r>
            <a:r>
              <a:rPr kumimoji="0" lang="en-GB" sz="2000" dirty="0" smtClean="0">
                <a:solidFill>
                  <a:schemeClr val="bg2"/>
                </a:solidFill>
                <a:latin typeface="+mn-lt"/>
              </a:rPr>
              <a:t>ty</a:t>
            </a:r>
            <a:endParaRPr kumimoji="0" lang="en-GB" sz="2000" dirty="0">
              <a:solidFill>
                <a:schemeClr val="bg2"/>
              </a:solidFill>
              <a:latin typeface="+mn-lt"/>
            </a:endParaRPr>
          </a:p>
        </p:txBody>
      </p:sp>
      <p:sp>
        <p:nvSpPr>
          <p:cNvPr id="28" name="Line 24"/>
          <p:cNvSpPr>
            <a:spLocks noChangeShapeType="1"/>
          </p:cNvSpPr>
          <p:nvPr/>
        </p:nvSpPr>
        <p:spPr bwMode="auto">
          <a:xfrm flipH="1" flipV="1">
            <a:off x="4572000" y="4293096"/>
            <a:ext cx="1512168" cy="1080120"/>
          </a:xfrm>
          <a:prstGeom prst="line">
            <a:avLst/>
          </a:prstGeom>
          <a:noFill/>
          <a:ln w="9525">
            <a:solidFill>
              <a:schemeClr val="tx1"/>
            </a:solidFill>
            <a:round/>
            <a:headEnd type="triangle" w="med" len="med"/>
            <a:tailEnd/>
          </a:ln>
          <a:effectLst/>
        </p:spPr>
        <p:txBody>
          <a:bodyPr/>
          <a:lstStyle/>
          <a:p>
            <a:endParaRPr lang="en-GB" dirty="0">
              <a:latin typeface="+mn-lt"/>
            </a:endParaRPr>
          </a:p>
        </p:txBody>
      </p:sp>
      <p:sp>
        <p:nvSpPr>
          <p:cNvPr id="29" name="Text Box 32"/>
          <p:cNvSpPr txBox="1">
            <a:spLocks noChangeArrowheads="1"/>
          </p:cNvSpPr>
          <p:nvPr/>
        </p:nvSpPr>
        <p:spPr bwMode="auto">
          <a:xfrm>
            <a:off x="4427984" y="5065439"/>
            <a:ext cx="1435224" cy="954107"/>
          </a:xfrm>
          <a:prstGeom prst="rect">
            <a:avLst/>
          </a:prstGeom>
          <a:noFill/>
          <a:ln w="9525">
            <a:noFill/>
            <a:miter lim="800000"/>
            <a:headEnd/>
            <a:tailEnd/>
          </a:ln>
          <a:effectLst/>
        </p:spPr>
        <p:txBody>
          <a:bodyPr wrap="square">
            <a:spAutoFit/>
          </a:bodyPr>
          <a:lstStyle/>
          <a:p>
            <a:pPr algn="ctr" eaLnBrk="0" hangingPunct="0">
              <a:spcBef>
                <a:spcPct val="50000"/>
              </a:spcBef>
            </a:pPr>
            <a:r>
              <a:rPr lang="en-GB" sz="1400" dirty="0" smtClean="0">
                <a:latin typeface="+mn-lt"/>
              </a:rPr>
              <a:t>Sale of equipment at end of lease period</a:t>
            </a:r>
            <a:endParaRPr kumimoji="0" lang="en-GB" sz="1400" dirty="0">
              <a:latin typeface="+mn-lt"/>
            </a:endParaRPr>
          </a:p>
        </p:txBody>
      </p:sp>
      <p:sp>
        <p:nvSpPr>
          <p:cNvPr id="30" name="Line 6"/>
          <p:cNvSpPr>
            <a:spLocks noChangeShapeType="1"/>
          </p:cNvSpPr>
          <p:nvPr/>
        </p:nvSpPr>
        <p:spPr bwMode="auto">
          <a:xfrm>
            <a:off x="3275856" y="4293096"/>
            <a:ext cx="0" cy="946869"/>
          </a:xfrm>
          <a:prstGeom prst="line">
            <a:avLst/>
          </a:prstGeom>
          <a:noFill/>
          <a:ln w="9525">
            <a:solidFill>
              <a:schemeClr val="accent1"/>
            </a:solidFill>
            <a:round/>
            <a:headEnd type="none" w="med" len="med"/>
            <a:tailEnd type="triangle" w="med" len="med"/>
          </a:ln>
          <a:effectLst/>
        </p:spPr>
        <p:txBody>
          <a:bodyPr/>
          <a:lstStyle/>
          <a:p>
            <a:endParaRPr lang="en-GB" dirty="0">
              <a:latin typeface="+mn-lt"/>
            </a:endParaRPr>
          </a:p>
        </p:txBody>
      </p:sp>
      <p:sp>
        <p:nvSpPr>
          <p:cNvPr id="32" name="Line 6"/>
          <p:cNvSpPr>
            <a:spLocks noChangeShapeType="1"/>
          </p:cNvSpPr>
          <p:nvPr/>
        </p:nvSpPr>
        <p:spPr bwMode="auto">
          <a:xfrm flipH="1">
            <a:off x="4932040" y="4077072"/>
            <a:ext cx="1908000" cy="0"/>
          </a:xfrm>
          <a:prstGeom prst="line">
            <a:avLst/>
          </a:prstGeom>
          <a:ln>
            <a:solidFill>
              <a:schemeClr val="tx1"/>
            </a:solidFill>
            <a:prstDash val="dash"/>
            <a:headEnd type="oval" w="med" len="med"/>
            <a:tailEnd type="oval" w="med" len="med"/>
          </a:ln>
        </p:spPr>
        <p:style>
          <a:lnRef idx="1">
            <a:schemeClr val="accent1"/>
          </a:lnRef>
          <a:fillRef idx="0">
            <a:schemeClr val="accent1"/>
          </a:fillRef>
          <a:effectRef idx="0">
            <a:schemeClr val="accent1"/>
          </a:effectRef>
          <a:fontRef idx="minor">
            <a:schemeClr val="tx1"/>
          </a:fontRef>
        </p:style>
        <p:txBody>
          <a:bodyPr/>
          <a:lstStyle/>
          <a:p>
            <a:endParaRPr lang="en-GB" dirty="0"/>
          </a:p>
        </p:txBody>
      </p:sp>
    </p:spTree>
  </p:cSld>
  <p:clrMapOvr>
    <a:masterClrMapping/>
  </p:clrMapOvr>
</p:sld>
</file>

<file path=ppt/theme/theme1.xml><?xml version="1.0" encoding="utf-8"?>
<a:theme xmlns:a="http://schemas.openxmlformats.org/drawingml/2006/main" name="ZestAdvisory">
  <a:themeElements>
    <a:clrScheme name="Zest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Zest Body">
      <a:majorFont>
        <a:latin typeface="Arial"/>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Zest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Zest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Zest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dcg</Template>
  <TotalTime>4080</TotalTime>
  <Words>4210</Words>
  <Application>Microsoft Office PowerPoint</Application>
  <PresentationFormat>On-screen Show (4:3)</PresentationFormat>
  <Paragraphs>237</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ZestAdvisory</vt:lpstr>
      <vt:lpstr>POLICY OPTIONS FOR GENUINE FINANCIAL REFORM </vt:lpstr>
      <vt:lpstr>Some Theology</vt:lpstr>
      <vt:lpstr>Wealth Creation versus Wealth Transfer</vt:lpstr>
      <vt:lpstr>DISCOUNTING AND THE ENVIRONMENT</vt:lpstr>
      <vt:lpstr>Slide 5</vt:lpstr>
      <vt:lpstr>Slide 6</vt:lpstr>
      <vt:lpstr>Debt-free Home Finance</vt:lpstr>
      <vt:lpstr>Toll-road BOT</vt:lpstr>
      <vt:lpstr>Capital Equipment Leasing</vt:lpstr>
      <vt:lpstr>Slide 10</vt:lpstr>
      <vt:lpstr>Slide 11</vt:lpstr>
      <vt:lpstr> </vt:lpstr>
      <vt:lpstr>Slide 13</vt:lpstr>
      <vt:lpstr>Turkey CPI and M2 (% annual change)</vt:lpstr>
      <vt:lpstr>UK Home Prices and Lending (% annual change)</vt:lpstr>
      <vt:lpstr>Transition to an Interest-free Money Supply (1)</vt:lpstr>
      <vt:lpstr>Transition to an Interest-free Money Supply (2)</vt:lpstr>
      <vt:lpstr>A New Institutional Framework</vt:lpstr>
      <vt:lpstr>Cost of Bank Bail-outs as % of GNP</vt:lpstr>
    </vt:vector>
  </TitlesOfParts>
  <Company>Kreatoc Limited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Istanbul, 12 September 2013</dc:title>
  <dc:subject>POLICY OPTIONS FOR GENUINE FINANCIAL REFORM</dc:subject>
  <dc:creator>Tarek El Diwany, Zest Advisory LLP</dc:creator>
  <cp:lastModifiedBy>TeD</cp:lastModifiedBy>
  <cp:revision>777</cp:revision>
  <dcterms:created xsi:type="dcterms:W3CDTF">2004-05-05T19:09:09Z</dcterms:created>
  <dcterms:modified xsi:type="dcterms:W3CDTF">2013-09-15T18:04:59Z</dcterms:modified>
</cp:coreProperties>
</file>